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37" r:id="rId2"/>
    <p:sldId id="261" r:id="rId3"/>
    <p:sldId id="262" r:id="rId4"/>
    <p:sldId id="2985" r:id="rId5"/>
    <p:sldId id="1944" r:id="rId6"/>
    <p:sldId id="331" r:id="rId7"/>
    <p:sldId id="2952" r:id="rId8"/>
    <p:sldId id="43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DDX" initials="L" lastIdx="1" clrIdx="0">
    <p:extLst>
      <p:ext uri="{19B8F6BF-5375-455C-9EA6-DF929625EA0E}">
        <p15:presenceInfo xmlns:p15="http://schemas.microsoft.com/office/powerpoint/2012/main" userId="LDD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A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7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19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D1342DF-E505-42A9-B747-6EDF2F1098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106A30-38B8-4D51-A3B5-BA8ACE326F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508DC-AF0E-4D81-BEBD-7B68604F693C}" type="datetimeFigureOut">
              <a:rPr lang="es-CO" smtClean="0"/>
              <a:t>4/05/2021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A17A0A-48FF-4415-9EFE-6462A3C996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154CFF-FB44-4CD2-B328-04BC0ACBE7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716BF-688E-49AA-BD66-0591764811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2625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91892-8D23-4436-9668-38DD44EA864C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BA44C-803A-4CAE-98A8-C553C1F90D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9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BA44C-803A-4CAE-98A8-C553C1F90D64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7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47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21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284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21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59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61E653-5443-4277-BD23-79FAFD787E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9237" y="1266865"/>
            <a:ext cx="2268016" cy="4124267"/>
          </a:xfrm>
          <a:custGeom>
            <a:avLst/>
            <a:gdLst>
              <a:gd name="connsiteX0" fmla="*/ 1095718 w 2268016"/>
              <a:gd name="connsiteY0" fmla="*/ 730721 h 4124267"/>
              <a:gd name="connsiteX1" fmla="*/ 789388 w 2268016"/>
              <a:gd name="connsiteY1" fmla="*/ 2816789 h 4124267"/>
              <a:gd name="connsiteX2" fmla="*/ 1413832 w 2268016"/>
              <a:gd name="connsiteY2" fmla="*/ 2816789 h 4124267"/>
              <a:gd name="connsiteX3" fmla="*/ 1107502 w 2268016"/>
              <a:gd name="connsiteY3" fmla="*/ 730721 h 4124267"/>
              <a:gd name="connsiteX4" fmla="*/ 659786 w 2268016"/>
              <a:gd name="connsiteY4" fmla="*/ 0 h 4124267"/>
              <a:gd name="connsiteX5" fmla="*/ 1608231 w 2268016"/>
              <a:gd name="connsiteY5" fmla="*/ 0 h 4124267"/>
              <a:gd name="connsiteX6" fmla="*/ 2268016 w 2268016"/>
              <a:gd name="connsiteY6" fmla="*/ 4124267 h 4124267"/>
              <a:gd name="connsiteX7" fmla="*/ 1614127 w 2268016"/>
              <a:gd name="connsiteY7" fmla="*/ 4124267 h 4124267"/>
              <a:gd name="connsiteX8" fmla="*/ 1502196 w 2268016"/>
              <a:gd name="connsiteY8" fmla="*/ 3375876 h 4124267"/>
              <a:gd name="connsiteX9" fmla="*/ 706911 w 2268016"/>
              <a:gd name="connsiteY9" fmla="*/ 3375876 h 4124267"/>
              <a:gd name="connsiteX10" fmla="*/ 594989 w 2268016"/>
              <a:gd name="connsiteY10" fmla="*/ 4124267 h 4124267"/>
              <a:gd name="connsiteX11" fmla="*/ 0 w 2268016"/>
              <a:gd name="connsiteY11" fmla="*/ 4124267 h 4124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8016" h="4124267">
                <a:moveTo>
                  <a:pt x="1095718" y="730721"/>
                </a:moveTo>
                <a:lnTo>
                  <a:pt x="789388" y="2816789"/>
                </a:lnTo>
                <a:lnTo>
                  <a:pt x="1413832" y="2816789"/>
                </a:lnTo>
                <a:lnTo>
                  <a:pt x="1107502" y="730721"/>
                </a:lnTo>
                <a:close/>
                <a:moveTo>
                  <a:pt x="659786" y="0"/>
                </a:moveTo>
                <a:lnTo>
                  <a:pt x="1608231" y="0"/>
                </a:lnTo>
                <a:lnTo>
                  <a:pt x="2268016" y="4124267"/>
                </a:lnTo>
                <a:lnTo>
                  <a:pt x="1614127" y="4124267"/>
                </a:lnTo>
                <a:lnTo>
                  <a:pt x="1502196" y="3375876"/>
                </a:lnTo>
                <a:lnTo>
                  <a:pt x="706911" y="3375876"/>
                </a:lnTo>
                <a:lnTo>
                  <a:pt x="594989" y="4124267"/>
                </a:lnTo>
                <a:lnTo>
                  <a:pt x="0" y="41242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2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15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907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17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848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1E6A819-50A9-4F21-9E7D-B09F9FA14A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07E23C8A-1ABE-49E4-94A9-17D3D3A6A1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2100" y="1657350"/>
            <a:ext cx="3638550" cy="3638550"/>
          </a:xfrm>
          <a:custGeom>
            <a:avLst/>
            <a:gdLst>
              <a:gd name="connsiteX0" fmla="*/ 0 w 3638550"/>
              <a:gd name="connsiteY0" fmla="*/ 0 h 3638550"/>
              <a:gd name="connsiteX1" fmla="*/ 3638550 w 3638550"/>
              <a:gd name="connsiteY1" fmla="*/ 0 h 3638550"/>
              <a:gd name="connsiteX2" fmla="*/ 3638550 w 3638550"/>
              <a:gd name="connsiteY2" fmla="*/ 3638550 h 3638550"/>
              <a:gd name="connsiteX3" fmla="*/ 0 w 363855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50" h="3638550">
                <a:moveTo>
                  <a:pt x="0" y="0"/>
                </a:moveTo>
                <a:lnTo>
                  <a:pt x="3638550" y="0"/>
                </a:lnTo>
                <a:lnTo>
                  <a:pt x="3638550" y="3638550"/>
                </a:lnTo>
                <a:lnTo>
                  <a:pt x="0" y="3638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65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069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97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7D332F-CE13-44B7-9BBD-CB68E38CA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7503" y="1094108"/>
            <a:ext cx="3745090" cy="3050360"/>
          </a:xfrm>
          <a:custGeom>
            <a:avLst/>
            <a:gdLst>
              <a:gd name="connsiteX0" fmla="*/ 0 w 3745090"/>
              <a:gd name="connsiteY0" fmla="*/ 0 h 3050360"/>
              <a:gd name="connsiteX1" fmla="*/ 3745090 w 3745090"/>
              <a:gd name="connsiteY1" fmla="*/ 0 h 3050360"/>
              <a:gd name="connsiteX2" fmla="*/ 3745090 w 3745090"/>
              <a:gd name="connsiteY2" fmla="*/ 3050360 h 3050360"/>
              <a:gd name="connsiteX3" fmla="*/ 0 w 3745090"/>
              <a:gd name="connsiteY3" fmla="*/ 3050360 h 30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5090" h="3050360">
                <a:moveTo>
                  <a:pt x="0" y="0"/>
                </a:moveTo>
                <a:lnTo>
                  <a:pt x="3745090" y="0"/>
                </a:lnTo>
                <a:lnTo>
                  <a:pt x="3745090" y="3050360"/>
                </a:lnTo>
                <a:lnTo>
                  <a:pt x="0" y="3050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0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1349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720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51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504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D9B416-D374-4FA1-AF6C-D3F7B5419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90925" y="-1"/>
            <a:ext cx="5010150" cy="2505076"/>
          </a:xfrm>
          <a:custGeom>
            <a:avLst/>
            <a:gdLst>
              <a:gd name="connsiteX0" fmla="*/ 0 w 5010150"/>
              <a:gd name="connsiteY0" fmla="*/ 0 h 2505076"/>
              <a:gd name="connsiteX1" fmla="*/ 5010150 w 5010150"/>
              <a:gd name="connsiteY1" fmla="*/ 0 h 2505076"/>
              <a:gd name="connsiteX2" fmla="*/ 5010150 w 5010150"/>
              <a:gd name="connsiteY2" fmla="*/ 1 h 2505076"/>
              <a:gd name="connsiteX3" fmla="*/ 2505075 w 5010150"/>
              <a:gd name="connsiteY3" fmla="*/ 2505076 h 2505076"/>
              <a:gd name="connsiteX4" fmla="*/ 0 w 5010150"/>
              <a:gd name="connsiteY4" fmla="*/ 1 h 250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0150" h="2505076">
                <a:moveTo>
                  <a:pt x="0" y="0"/>
                </a:moveTo>
                <a:lnTo>
                  <a:pt x="5010150" y="0"/>
                </a:lnTo>
                <a:lnTo>
                  <a:pt x="5010150" y="1"/>
                </a:lnTo>
                <a:cubicBezTo>
                  <a:pt x="5010150" y="1383516"/>
                  <a:pt x="3888590" y="2505076"/>
                  <a:pt x="2505075" y="2505076"/>
                </a:cubicBezTo>
                <a:cubicBezTo>
                  <a:pt x="1121560" y="2505076"/>
                  <a:pt x="0" y="1383516"/>
                  <a:pt x="0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7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F0FD55-08E1-4909-9207-CC067D9BB1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4070" y="0"/>
            <a:ext cx="4191880" cy="6858000"/>
          </a:xfrm>
          <a:custGeom>
            <a:avLst/>
            <a:gdLst>
              <a:gd name="connsiteX0" fmla="*/ 510470 w 4191880"/>
              <a:gd name="connsiteY0" fmla="*/ 4972050 h 6858000"/>
              <a:gd name="connsiteX1" fmla="*/ 1696330 w 4191880"/>
              <a:gd name="connsiteY1" fmla="*/ 4972050 h 6858000"/>
              <a:gd name="connsiteX2" fmla="*/ 1185860 w 4191880"/>
              <a:gd name="connsiteY2" fmla="*/ 6858000 h 6858000"/>
              <a:gd name="connsiteX3" fmla="*/ 0 w 4191880"/>
              <a:gd name="connsiteY3" fmla="*/ 6858000 h 6858000"/>
              <a:gd name="connsiteX4" fmla="*/ 3006020 w 4191880"/>
              <a:gd name="connsiteY4" fmla="*/ 647700 h 6858000"/>
              <a:gd name="connsiteX5" fmla="*/ 4191880 w 4191880"/>
              <a:gd name="connsiteY5" fmla="*/ 647700 h 6858000"/>
              <a:gd name="connsiteX6" fmla="*/ 2882190 w 4191880"/>
              <a:gd name="connsiteY6" fmla="*/ 5486400 h 6858000"/>
              <a:gd name="connsiteX7" fmla="*/ 1696330 w 4191880"/>
              <a:gd name="connsiteY7" fmla="*/ 5486400 h 6858000"/>
              <a:gd name="connsiteX8" fmla="*/ 1863020 w 4191880"/>
              <a:gd name="connsiteY8" fmla="*/ 0 h 6858000"/>
              <a:gd name="connsiteX9" fmla="*/ 3048880 w 4191880"/>
              <a:gd name="connsiteY9" fmla="*/ 0 h 6858000"/>
              <a:gd name="connsiteX10" fmla="*/ 1739190 w 4191880"/>
              <a:gd name="connsiteY10" fmla="*/ 4838700 h 6858000"/>
              <a:gd name="connsiteX11" fmla="*/ 553330 w 4191880"/>
              <a:gd name="connsiteY11" fmla="*/ 4838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91880" h="6858000">
                <a:moveTo>
                  <a:pt x="510470" y="4972050"/>
                </a:moveTo>
                <a:lnTo>
                  <a:pt x="1696330" y="4972050"/>
                </a:lnTo>
                <a:lnTo>
                  <a:pt x="1185860" y="6858000"/>
                </a:lnTo>
                <a:lnTo>
                  <a:pt x="0" y="6858000"/>
                </a:lnTo>
                <a:close/>
                <a:moveTo>
                  <a:pt x="3006020" y="647700"/>
                </a:moveTo>
                <a:lnTo>
                  <a:pt x="4191880" y="647700"/>
                </a:lnTo>
                <a:lnTo>
                  <a:pt x="2882190" y="5486400"/>
                </a:lnTo>
                <a:lnTo>
                  <a:pt x="1696330" y="5486400"/>
                </a:lnTo>
                <a:close/>
                <a:moveTo>
                  <a:pt x="1863020" y="0"/>
                </a:moveTo>
                <a:lnTo>
                  <a:pt x="3048880" y="0"/>
                </a:lnTo>
                <a:lnTo>
                  <a:pt x="1739190" y="4838700"/>
                </a:lnTo>
                <a:lnTo>
                  <a:pt x="553330" y="4838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551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A5AAB9F-1BB4-4922-AEC5-7E74FD8F05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" y="457200"/>
            <a:ext cx="16002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6F82B0-12D0-4241-9B13-095AF4F491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53400" y="457200"/>
            <a:ext cx="37338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CCE265D-0C82-4DF3-8219-A8316FB6AC5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5000" y="457200"/>
            <a:ext cx="1638300" cy="586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6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845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0315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2CB2BF-CE1E-4388-B8F6-685E844AC7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052" y="523792"/>
            <a:ext cx="3876541" cy="5810416"/>
          </a:xfrm>
          <a:custGeom>
            <a:avLst/>
            <a:gdLst>
              <a:gd name="connsiteX0" fmla="*/ 656087 w 3876541"/>
              <a:gd name="connsiteY0" fmla="*/ 1222688 h 5810416"/>
              <a:gd name="connsiteX1" fmla="*/ 1031030 w 3876541"/>
              <a:gd name="connsiteY1" fmla="*/ 4587727 h 5810416"/>
              <a:gd name="connsiteX2" fmla="*/ 1756880 w 3876541"/>
              <a:gd name="connsiteY2" fmla="*/ 4587727 h 5810416"/>
              <a:gd name="connsiteX3" fmla="*/ 1944351 w 3876541"/>
              <a:gd name="connsiteY3" fmla="*/ 2794650 h 5810416"/>
              <a:gd name="connsiteX4" fmla="*/ 1953965 w 3876541"/>
              <a:gd name="connsiteY4" fmla="*/ 2794650 h 5810416"/>
              <a:gd name="connsiteX5" fmla="*/ 2141437 w 3876541"/>
              <a:gd name="connsiteY5" fmla="*/ 4587727 h 5810416"/>
              <a:gd name="connsiteX6" fmla="*/ 2843253 w 3876541"/>
              <a:gd name="connsiteY6" fmla="*/ 4587727 h 5810416"/>
              <a:gd name="connsiteX7" fmla="*/ 3218181 w 3876541"/>
              <a:gd name="connsiteY7" fmla="*/ 1222688 h 5810416"/>
              <a:gd name="connsiteX8" fmla="*/ 2756727 w 3876541"/>
              <a:gd name="connsiteY8" fmla="*/ 1222688 h 5810416"/>
              <a:gd name="connsiteX9" fmla="*/ 2487538 w 3876541"/>
              <a:gd name="connsiteY9" fmla="*/ 3895494 h 5810416"/>
              <a:gd name="connsiteX10" fmla="*/ 2477924 w 3876541"/>
              <a:gd name="connsiteY10" fmla="*/ 3895494 h 5810416"/>
              <a:gd name="connsiteX11" fmla="*/ 2218349 w 3876541"/>
              <a:gd name="connsiteY11" fmla="*/ 1222688 h 5810416"/>
              <a:gd name="connsiteX12" fmla="*/ 1708811 w 3876541"/>
              <a:gd name="connsiteY12" fmla="*/ 1222688 h 5810416"/>
              <a:gd name="connsiteX13" fmla="*/ 1458849 w 3876541"/>
              <a:gd name="connsiteY13" fmla="*/ 3876264 h 5810416"/>
              <a:gd name="connsiteX14" fmla="*/ 1449235 w 3876541"/>
              <a:gd name="connsiteY14" fmla="*/ 3876264 h 5810416"/>
              <a:gd name="connsiteX15" fmla="*/ 1170432 w 3876541"/>
              <a:gd name="connsiteY15" fmla="*/ 1222688 h 5810416"/>
              <a:gd name="connsiteX16" fmla="*/ 0 w 3876541"/>
              <a:gd name="connsiteY16" fmla="*/ 0 h 5810416"/>
              <a:gd name="connsiteX17" fmla="*/ 3876541 w 3876541"/>
              <a:gd name="connsiteY17" fmla="*/ 0 h 5810416"/>
              <a:gd name="connsiteX18" fmla="*/ 3876541 w 3876541"/>
              <a:gd name="connsiteY18" fmla="*/ 5810416 h 5810416"/>
              <a:gd name="connsiteX19" fmla="*/ 0 w 3876541"/>
              <a:gd name="connsiteY19" fmla="*/ 5810416 h 581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6541" h="5810416">
                <a:moveTo>
                  <a:pt x="656087" y="1222688"/>
                </a:moveTo>
                <a:lnTo>
                  <a:pt x="1031030" y="4587727"/>
                </a:lnTo>
                <a:lnTo>
                  <a:pt x="1756880" y="4587727"/>
                </a:lnTo>
                <a:lnTo>
                  <a:pt x="1944351" y="2794650"/>
                </a:lnTo>
                <a:lnTo>
                  <a:pt x="1953965" y="2794650"/>
                </a:lnTo>
                <a:lnTo>
                  <a:pt x="2141437" y="4587727"/>
                </a:lnTo>
                <a:lnTo>
                  <a:pt x="2843253" y="4587727"/>
                </a:lnTo>
                <a:lnTo>
                  <a:pt x="3218181" y="1222688"/>
                </a:lnTo>
                <a:lnTo>
                  <a:pt x="2756727" y="1222688"/>
                </a:lnTo>
                <a:lnTo>
                  <a:pt x="2487538" y="3895494"/>
                </a:lnTo>
                <a:lnTo>
                  <a:pt x="2477924" y="3895494"/>
                </a:lnTo>
                <a:lnTo>
                  <a:pt x="2218349" y="1222688"/>
                </a:lnTo>
                <a:lnTo>
                  <a:pt x="1708811" y="1222688"/>
                </a:lnTo>
                <a:lnTo>
                  <a:pt x="1458849" y="3876264"/>
                </a:lnTo>
                <a:lnTo>
                  <a:pt x="1449235" y="3876264"/>
                </a:lnTo>
                <a:lnTo>
                  <a:pt x="1170432" y="1222688"/>
                </a:lnTo>
                <a:close/>
                <a:moveTo>
                  <a:pt x="0" y="0"/>
                </a:moveTo>
                <a:lnTo>
                  <a:pt x="3876541" y="0"/>
                </a:lnTo>
                <a:lnTo>
                  <a:pt x="3876541" y="5810416"/>
                </a:lnTo>
                <a:lnTo>
                  <a:pt x="0" y="5810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3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28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745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708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538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6FD8B6-AECD-4443-BC08-A501F7CB6A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1657" y="754630"/>
            <a:ext cx="3903663" cy="5348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41547524-4D1E-411D-B9A2-673209E8F0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754629"/>
            <a:ext cx="3903663" cy="53487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05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55E33E-C806-44DE-A644-236A45F082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266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07783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E739BA-8187-2943-B106-5F51ACFA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43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373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973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5AACC4-8D6B-4793-B155-760F3AAF35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701327" y="1313447"/>
            <a:ext cx="3033589" cy="4035617"/>
          </a:xfrm>
          <a:custGeom>
            <a:avLst/>
            <a:gdLst>
              <a:gd name="connsiteX0" fmla="*/ 23601 w 3033589"/>
              <a:gd name="connsiteY0" fmla="*/ 0 h 4035617"/>
              <a:gd name="connsiteX1" fmla="*/ 3009988 w 3033589"/>
              <a:gd name="connsiteY1" fmla="*/ 0 h 4035617"/>
              <a:gd name="connsiteX2" fmla="*/ 3033589 w 3033589"/>
              <a:gd name="connsiteY2" fmla="*/ 23601 h 4035617"/>
              <a:gd name="connsiteX3" fmla="*/ 3033589 w 3033589"/>
              <a:gd name="connsiteY3" fmla="*/ 4012016 h 4035617"/>
              <a:gd name="connsiteX4" fmla="*/ 3009988 w 3033589"/>
              <a:gd name="connsiteY4" fmla="*/ 4035617 h 4035617"/>
              <a:gd name="connsiteX5" fmla="*/ 23601 w 3033589"/>
              <a:gd name="connsiteY5" fmla="*/ 4035617 h 4035617"/>
              <a:gd name="connsiteX6" fmla="*/ 0 w 3033589"/>
              <a:gd name="connsiteY6" fmla="*/ 4012016 h 4035617"/>
              <a:gd name="connsiteX7" fmla="*/ 0 w 3033589"/>
              <a:gd name="connsiteY7" fmla="*/ 23601 h 4035617"/>
              <a:gd name="connsiteX8" fmla="*/ 23601 w 3033589"/>
              <a:gd name="connsiteY8" fmla="*/ 0 h 403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3589" h="4035617">
                <a:moveTo>
                  <a:pt x="23601" y="0"/>
                </a:moveTo>
                <a:lnTo>
                  <a:pt x="3009988" y="0"/>
                </a:lnTo>
                <a:cubicBezTo>
                  <a:pt x="3023022" y="0"/>
                  <a:pt x="3033589" y="10567"/>
                  <a:pt x="3033589" y="23601"/>
                </a:cubicBezTo>
                <a:lnTo>
                  <a:pt x="3033589" y="4012016"/>
                </a:lnTo>
                <a:cubicBezTo>
                  <a:pt x="3033589" y="4025050"/>
                  <a:pt x="3023022" y="4035617"/>
                  <a:pt x="3009988" y="4035617"/>
                </a:cubicBezTo>
                <a:lnTo>
                  <a:pt x="23601" y="4035617"/>
                </a:lnTo>
                <a:cubicBezTo>
                  <a:pt x="10567" y="4035617"/>
                  <a:pt x="0" y="4025050"/>
                  <a:pt x="0" y="4012016"/>
                </a:cubicBezTo>
                <a:lnTo>
                  <a:pt x="0" y="23601"/>
                </a:lnTo>
                <a:cubicBezTo>
                  <a:pt x="0" y="10567"/>
                  <a:pt x="10567" y="0"/>
                  <a:pt x="2360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EE39E-C9E8-456D-8A48-2CE23AD9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E67EB-4779-B045-9604-A3067AAC6D10}" type="datetime1">
              <a:rPr lang="es-CO" smtClean="0"/>
              <a:t>4/05/2021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E2EBD-7786-4D15-B2AE-79D22745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04E41-DA6D-43B7-951D-A48D6C29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939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C70E81-3F3B-46B9-99EB-404377F8DE4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0"/>
            <a:ext cx="4996721" cy="6858000"/>
          </a:xfrm>
          <a:custGeom>
            <a:avLst/>
            <a:gdLst>
              <a:gd name="connsiteX0" fmla="*/ 0 w 4996721"/>
              <a:gd name="connsiteY0" fmla="*/ 0 h 6858000"/>
              <a:gd name="connsiteX1" fmla="*/ 4996721 w 4996721"/>
              <a:gd name="connsiteY1" fmla="*/ 0 h 6858000"/>
              <a:gd name="connsiteX2" fmla="*/ 4996721 w 4996721"/>
              <a:gd name="connsiteY2" fmla="*/ 6858000 h 6858000"/>
              <a:gd name="connsiteX3" fmla="*/ 0 w 49967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6721" h="6858000">
                <a:moveTo>
                  <a:pt x="0" y="0"/>
                </a:moveTo>
                <a:lnTo>
                  <a:pt x="4996721" y="0"/>
                </a:lnTo>
                <a:lnTo>
                  <a:pt x="49967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A78A33-DAF3-4F0C-AEF7-3FB83F89B60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65215" y="285184"/>
            <a:ext cx="572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C6DF47B-3BED-4C75-ACAB-4344E1B376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07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71EA19-574A-4D41-9560-BD78A2A3102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150226" y="0"/>
            <a:ext cx="6317875" cy="6858000"/>
          </a:xfrm>
          <a:custGeom>
            <a:avLst/>
            <a:gdLst>
              <a:gd name="connsiteX0" fmla="*/ 1654778 w 6317875"/>
              <a:gd name="connsiteY0" fmla="*/ 0 h 6858000"/>
              <a:gd name="connsiteX1" fmla="*/ 6317875 w 6317875"/>
              <a:gd name="connsiteY1" fmla="*/ 0 h 6858000"/>
              <a:gd name="connsiteX2" fmla="*/ 4663097 w 6317875"/>
              <a:gd name="connsiteY2" fmla="*/ 6858000 h 6858000"/>
              <a:gd name="connsiteX3" fmla="*/ 0 w 631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7875" h="6858000">
                <a:moveTo>
                  <a:pt x="1654778" y="0"/>
                </a:moveTo>
                <a:lnTo>
                  <a:pt x="6317875" y="0"/>
                </a:lnTo>
                <a:lnTo>
                  <a:pt x="46630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A78A33-DAF3-4F0C-AEF7-3FB83F89B60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565215" y="285184"/>
            <a:ext cx="572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C6DF47B-3BED-4C75-ACAB-4344E1B376F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2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9624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33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39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F5E6FED7-143C-4215-8F29-30637F6AF2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609" y="0"/>
            <a:ext cx="6501582" cy="6858000"/>
          </a:xfrm>
          <a:custGeom>
            <a:avLst/>
            <a:gdLst>
              <a:gd name="connsiteX0" fmla="*/ 3739332 w 6501582"/>
              <a:gd name="connsiteY0" fmla="*/ 2198914 h 6858000"/>
              <a:gd name="connsiteX1" fmla="*/ 6501582 w 6501582"/>
              <a:gd name="connsiteY1" fmla="*/ 2198914 h 6858000"/>
              <a:gd name="connsiteX2" fmla="*/ 4970183 w 6501582"/>
              <a:gd name="connsiteY2" fmla="*/ 6858000 h 6858000"/>
              <a:gd name="connsiteX3" fmla="*/ 2263955 w 6501582"/>
              <a:gd name="connsiteY3" fmla="*/ 6858000 h 6858000"/>
              <a:gd name="connsiteX4" fmla="*/ 1475377 w 6501582"/>
              <a:gd name="connsiteY4" fmla="*/ 0 h 6858000"/>
              <a:gd name="connsiteX5" fmla="*/ 4237627 w 6501582"/>
              <a:gd name="connsiteY5" fmla="*/ 0 h 6858000"/>
              <a:gd name="connsiteX6" fmla="*/ 2706228 w 6501582"/>
              <a:gd name="connsiteY6" fmla="*/ 4659086 h 6858000"/>
              <a:gd name="connsiteX7" fmla="*/ 0 w 6501582"/>
              <a:gd name="connsiteY7" fmla="*/ 46590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582" h="6858000">
                <a:moveTo>
                  <a:pt x="3739332" y="2198914"/>
                </a:moveTo>
                <a:lnTo>
                  <a:pt x="6501582" y="2198914"/>
                </a:lnTo>
                <a:lnTo>
                  <a:pt x="4970183" y="6858000"/>
                </a:lnTo>
                <a:lnTo>
                  <a:pt x="2263955" y="6858000"/>
                </a:lnTo>
                <a:close/>
                <a:moveTo>
                  <a:pt x="1475377" y="0"/>
                </a:moveTo>
                <a:lnTo>
                  <a:pt x="4237627" y="0"/>
                </a:lnTo>
                <a:lnTo>
                  <a:pt x="2706228" y="4659086"/>
                </a:lnTo>
                <a:lnTo>
                  <a:pt x="0" y="4659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0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0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1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68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87" r:id="rId2"/>
    <p:sldLayoutId id="2147483686" r:id="rId3"/>
    <p:sldLayoutId id="2147483685" r:id="rId4"/>
    <p:sldLayoutId id="2147483684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  <p:sldLayoutId id="2147483675" r:id="rId12"/>
    <p:sldLayoutId id="2147483674" r:id="rId13"/>
    <p:sldLayoutId id="2147483673" r:id="rId14"/>
    <p:sldLayoutId id="2147483671" r:id="rId15"/>
    <p:sldLayoutId id="2147483670" r:id="rId16"/>
    <p:sldLayoutId id="2147483672" r:id="rId17"/>
    <p:sldLayoutId id="2147483669" r:id="rId18"/>
    <p:sldLayoutId id="2147483668" r:id="rId19"/>
    <p:sldLayoutId id="2147483667" r:id="rId20"/>
    <p:sldLayoutId id="2147483666" r:id="rId21"/>
    <p:sldLayoutId id="2147483665" r:id="rId22"/>
    <p:sldLayoutId id="2147483664" r:id="rId23"/>
    <p:sldLayoutId id="2147483663" r:id="rId24"/>
    <p:sldLayoutId id="2147483662" r:id="rId25"/>
    <p:sldLayoutId id="2147483661" r:id="rId26"/>
    <p:sldLayoutId id="2147483660" r:id="rId27"/>
    <p:sldLayoutId id="2147483659" r:id="rId28"/>
    <p:sldLayoutId id="2147483657" r:id="rId29"/>
    <p:sldLayoutId id="2147483649" r:id="rId30"/>
    <p:sldLayoutId id="2147483656" r:id="rId31"/>
    <p:sldLayoutId id="2147483654" r:id="rId32"/>
    <p:sldLayoutId id="2147483655" r:id="rId33"/>
    <p:sldLayoutId id="2147483653" r:id="rId34"/>
    <p:sldLayoutId id="2147483652" r:id="rId35"/>
    <p:sldLayoutId id="2147483651" r:id="rId36"/>
    <p:sldLayoutId id="2147483650" r:id="rId37"/>
    <p:sldLayoutId id="2147483689" r:id="rId38"/>
    <p:sldLayoutId id="2147483694" r:id="rId39"/>
    <p:sldLayoutId id="2147483695" r:id="rId40"/>
    <p:sldLayoutId id="2147483696" r:id="rId41"/>
    <p:sldLayoutId id="2147483697" r:id="rId42"/>
    <p:sldLayoutId id="2147483699" r:id="rId43"/>
    <p:sldLayoutId id="2147483700" r:id="rId4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2">
            <a:extLst>
              <a:ext uri="{FF2B5EF4-FFF2-40B4-BE49-F238E27FC236}">
                <a16:creationId xmlns:a16="http://schemas.microsoft.com/office/drawing/2014/main" id="{6ADCF9C2-E8A9-6446-920B-B4E353ED1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0"/>
            <a:ext cx="9753596" cy="68580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6" name="Shape">
            <a:extLst>
              <a:ext uri="{FF2B5EF4-FFF2-40B4-BE49-F238E27FC236}">
                <a16:creationId xmlns:a16="http://schemas.microsoft.com/office/drawing/2014/main" id="{C2C025B1-38CC-40D1-A2B2-5A56A4A2475D}"/>
              </a:ext>
            </a:extLst>
          </p:cNvPr>
          <p:cNvSpPr/>
          <p:nvPr/>
        </p:nvSpPr>
        <p:spPr>
          <a:xfrm rot="10800000">
            <a:off x="-5" y="-8"/>
            <a:ext cx="6894290" cy="2627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93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79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48000">
                <a:srgbClr val="FFFFFF">
                  <a:alpha val="50000"/>
                </a:srgbClr>
              </a:gs>
              <a:gs pos="82000">
                <a:srgbClr val="FFFFFF">
                  <a:alpha val="0"/>
                </a:srgbClr>
              </a:gs>
            </a:gsLst>
            <a:lin ang="16200000" scaled="0"/>
          </a:gradFill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E5DAE1CC-883C-4788-87FA-83494613A81C}"/>
              </a:ext>
            </a:extLst>
          </p:cNvPr>
          <p:cNvSpPr txBox="1">
            <a:spLocks/>
          </p:cNvSpPr>
          <p:nvPr/>
        </p:nvSpPr>
        <p:spPr>
          <a:xfrm>
            <a:off x="7785137" y="2773700"/>
            <a:ext cx="4277826" cy="131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ea typeface="Roboto" panose="02000000000000000000" pitchFamily="2" charset="0"/>
              </a:rPr>
              <a:t>ICDE</a:t>
            </a:r>
          </a:p>
        </p:txBody>
      </p:sp>
      <p:pic>
        <p:nvPicPr>
          <p:cNvPr id="13" name="Google Shape;265;p49">
            <a:extLst>
              <a:ext uri="{FF2B5EF4-FFF2-40B4-BE49-F238E27FC236}">
                <a16:creationId xmlns:a16="http://schemas.microsoft.com/office/drawing/2014/main" id="{C5026287-1208-4EB3-B699-1160A6ED57BA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8403" y="430252"/>
            <a:ext cx="1388717" cy="65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p49">
            <a:extLst>
              <a:ext uri="{FF2B5EF4-FFF2-40B4-BE49-F238E27FC236}">
                <a16:creationId xmlns:a16="http://schemas.microsoft.com/office/drawing/2014/main" id="{129FD26B-B913-4F10-8F43-F21DF187D65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70891"/>
            <a:ext cx="3185955" cy="11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AA86174-5A04-8842-B703-24B9F0249D31}"/>
              </a:ext>
            </a:extLst>
          </p:cNvPr>
          <p:cNvSpPr/>
          <p:nvPr/>
        </p:nvSpPr>
        <p:spPr>
          <a:xfrm>
            <a:off x="7837892" y="3661210"/>
            <a:ext cx="3463520" cy="62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SzPts val="3600"/>
            </a:pPr>
            <a:r>
              <a:rPr lang="en-US" sz="1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ource Sans Pro Black" panose="020B0803030403020204" pitchFamily="34" charset="0"/>
                <a:cs typeface="Times New Roman" panose="02020603050405020304" pitchFamily="18" charset="0"/>
              </a:rPr>
              <a:t>INFRAESTRUCTURA COLOMBIANA </a:t>
            </a:r>
            <a:br>
              <a:rPr lang="en-US" sz="1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ource Sans Pro Black" panose="020B080303040302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Source Sans Pro Black" panose="020B0803030403020204" pitchFamily="34" charset="0"/>
                <a:cs typeface="Times New Roman" panose="02020603050405020304" pitchFamily="18" charset="0"/>
              </a:rPr>
              <a:t>DE DATOS ESPACIALES</a:t>
            </a:r>
            <a:endParaRPr lang="es-CO" sz="15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ource Sans Pro Black" panose="020B08030304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56709" y="996125"/>
            <a:ext cx="8477747" cy="745212"/>
          </a:xfrm>
        </p:spPr>
        <p:txBody>
          <a:bodyPr/>
          <a:lstStyle/>
          <a:p>
            <a:pPr algn="ctr"/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Infraestructura Colombiana de Datos Espaciales</a:t>
            </a:r>
            <a:br>
              <a:rPr lang="es-CO" sz="2800" b="1" dirty="0">
                <a:solidFill>
                  <a:schemeClr val="accent1"/>
                </a:solidFill>
                <a:latin typeface="+mn-lt"/>
              </a:rPr>
            </a:br>
            <a:r>
              <a:rPr lang="es-CO" sz="2800" b="1" dirty="0">
                <a:solidFill>
                  <a:schemeClr val="accent1"/>
                </a:solidFill>
                <a:latin typeface="+mn-lt"/>
              </a:rPr>
              <a:t>(ICDE)</a:t>
            </a:r>
            <a:br>
              <a:rPr lang="es-CO" sz="2800" b="1" dirty="0">
                <a:solidFill>
                  <a:schemeClr val="accent1"/>
                </a:solidFill>
                <a:latin typeface="+mn-lt"/>
              </a:rPr>
            </a:br>
            <a:endParaRPr lang="es-CO" sz="2800" b="1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685809" y="2573295"/>
            <a:ext cx="0" cy="42847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265;p49">
            <a:extLst>
              <a:ext uri="{FF2B5EF4-FFF2-40B4-BE49-F238E27FC236}">
                <a16:creationId xmlns:a16="http://schemas.microsoft.com/office/drawing/2014/main" id="{E064C123-DF91-8042-AB41-9E606223B93F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474" y="5885708"/>
            <a:ext cx="1379638" cy="649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AE6E471A-EE0A-C24D-B469-42224211DD13}"/>
              </a:ext>
            </a:extLst>
          </p:cNvPr>
          <p:cNvCxnSpPr/>
          <p:nvPr/>
        </p:nvCxnSpPr>
        <p:spPr>
          <a:xfrm>
            <a:off x="7463387" y="2573295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2">
            <a:extLst>
              <a:ext uri="{FF2B5EF4-FFF2-40B4-BE49-F238E27FC236}">
                <a16:creationId xmlns:a16="http://schemas.microsoft.com/office/drawing/2014/main" id="{C49E757B-616A-C943-B3E2-5C2560FBBE02}"/>
              </a:ext>
            </a:extLst>
          </p:cNvPr>
          <p:cNvSpPr/>
          <p:nvPr/>
        </p:nvSpPr>
        <p:spPr>
          <a:xfrm>
            <a:off x="1" y="0"/>
            <a:ext cx="33030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F78F1663-DEC7-D44B-9376-5BAD5EAFEF85}"/>
              </a:ext>
            </a:extLst>
          </p:cNvPr>
          <p:cNvSpPr/>
          <p:nvPr/>
        </p:nvSpPr>
        <p:spPr>
          <a:xfrm>
            <a:off x="86436" y="1501590"/>
            <a:ext cx="3130157" cy="438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The first ICDE agreement was signed in 2000 in response to a global trend of facilitating access to information. In 2008 a specific public policy in the country of geographic information was </a:t>
            </a:r>
            <a:r>
              <a:rPr lang="en-US" sz="1400" dirty="0" err="1">
                <a:solidFill>
                  <a:schemeClr val="bg1"/>
                </a:solidFill>
                <a:ea typeface="Calibri" panose="020F0502020204030204" pitchFamily="34" charset="0"/>
              </a:rPr>
              <a:t>emmited</a:t>
            </a: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IGAC is the technical secretariat of the ICDE.</a:t>
            </a:r>
          </a:p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An outstanding decade in terms of establishing an SDI for Colombia and opening to the use of standards, information services and inter-institutional work.</a:t>
            </a:r>
          </a:p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During the last decade, regional and sectoral SDI had a faster development.</a:t>
            </a:r>
          </a:p>
        </p:txBody>
      </p:sp>
      <p:sp>
        <p:nvSpPr>
          <p:cNvPr id="137" name="Right Triangle 14">
            <a:extLst>
              <a:ext uri="{FF2B5EF4-FFF2-40B4-BE49-F238E27FC236}">
                <a16:creationId xmlns:a16="http://schemas.microsoft.com/office/drawing/2014/main" id="{CDB50FC6-758E-4087-B6D9-9282CA89F6F0}"/>
              </a:ext>
            </a:extLst>
          </p:cNvPr>
          <p:cNvSpPr/>
          <p:nvPr/>
        </p:nvSpPr>
        <p:spPr>
          <a:xfrm rot="10800000">
            <a:off x="7685809" y="2350073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8" name="Group 13">
            <a:extLst>
              <a:ext uri="{FF2B5EF4-FFF2-40B4-BE49-F238E27FC236}">
                <a16:creationId xmlns:a16="http://schemas.microsoft.com/office/drawing/2014/main" id="{AF422C10-DB24-479A-83BC-BC4997B87602}"/>
              </a:ext>
            </a:extLst>
          </p:cNvPr>
          <p:cNvGrpSpPr/>
          <p:nvPr/>
        </p:nvGrpSpPr>
        <p:grpSpPr>
          <a:xfrm>
            <a:off x="8109749" y="5460593"/>
            <a:ext cx="2639200" cy="397476"/>
            <a:chOff x="7235659" y="2743746"/>
            <a:chExt cx="5056459" cy="397476"/>
          </a:xfrm>
        </p:grpSpPr>
        <p:sp>
          <p:nvSpPr>
            <p:cNvPr id="139" name="Rectangle 11">
              <a:extLst>
                <a:ext uri="{FF2B5EF4-FFF2-40B4-BE49-F238E27FC236}">
                  <a16:creationId xmlns:a16="http://schemas.microsoft.com/office/drawing/2014/main" id="{3C2FB6A2-902D-4307-AA32-D7A60823D378}"/>
                </a:ext>
              </a:extLst>
            </p:cNvPr>
            <p:cNvSpPr/>
            <p:nvPr/>
          </p:nvSpPr>
          <p:spPr>
            <a:xfrm>
              <a:off x="7389338" y="2743746"/>
              <a:ext cx="4902780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fld id="{F690D701-AB48-EA41-B7ED-A0A4253E47AB}" type="CELLRANGE">
                <a:rPr lang="en-US" sz="12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National policy of Geographic Information - CONPES 3585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40" name="Right Triangle 12">
              <a:extLst>
                <a:ext uri="{FF2B5EF4-FFF2-40B4-BE49-F238E27FC236}">
                  <a16:creationId xmlns:a16="http://schemas.microsoft.com/office/drawing/2014/main" id="{67AA9D53-CFFD-41FE-B329-C4415F61243C}"/>
                </a:ext>
              </a:extLst>
            </p:cNvPr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1" name="Group 15">
            <a:extLst>
              <a:ext uri="{FF2B5EF4-FFF2-40B4-BE49-F238E27FC236}">
                <a16:creationId xmlns:a16="http://schemas.microsoft.com/office/drawing/2014/main" id="{67D2B34D-E191-43BE-8CFB-9C3DE837A134}"/>
              </a:ext>
            </a:extLst>
          </p:cNvPr>
          <p:cNvGrpSpPr/>
          <p:nvPr/>
        </p:nvGrpSpPr>
        <p:grpSpPr>
          <a:xfrm>
            <a:off x="4673032" y="5207252"/>
            <a:ext cx="2753589" cy="397476"/>
            <a:chOff x="6829607" y="1840391"/>
            <a:chExt cx="2753589" cy="397476"/>
          </a:xfrm>
        </p:grpSpPr>
        <p:sp>
          <p:nvSpPr>
            <p:cNvPr id="142" name="Rectangle 16">
              <a:extLst>
                <a:ext uri="{FF2B5EF4-FFF2-40B4-BE49-F238E27FC236}">
                  <a16:creationId xmlns:a16="http://schemas.microsoft.com/office/drawing/2014/main" id="{7A3BCCB0-39B7-42EA-B3BD-ED86A2A858D0}"/>
                </a:ext>
              </a:extLst>
            </p:cNvPr>
            <p:cNvSpPr/>
            <p:nvPr/>
          </p:nvSpPr>
          <p:spPr>
            <a:xfrm>
              <a:off x="6829607" y="1840391"/>
              <a:ext cx="2599910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fld id="{285F92B1-0AAA-1E41-A649-8242C75F9278}" type="CELLRANGE">
                <a:rPr lang="es-CO" sz="12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National Imagery Bank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43" name="Right Triangle 17">
              <a:extLst>
                <a:ext uri="{FF2B5EF4-FFF2-40B4-BE49-F238E27FC236}">
                  <a16:creationId xmlns:a16="http://schemas.microsoft.com/office/drawing/2014/main" id="{95B33600-A737-4A9E-B906-62AF3230C6A0}"/>
                </a:ext>
              </a:extLst>
            </p:cNvPr>
            <p:cNvSpPr/>
            <p:nvPr/>
          </p:nvSpPr>
          <p:spPr>
            <a:xfrm rot="16200000" flipH="1" flipV="1">
              <a:off x="9429516" y="2084187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  <p:cxnSp>
        <p:nvCxnSpPr>
          <p:cNvPr id="144" name="Straight Connector 8">
            <a:extLst>
              <a:ext uri="{FF2B5EF4-FFF2-40B4-BE49-F238E27FC236}">
                <a16:creationId xmlns:a16="http://schemas.microsoft.com/office/drawing/2014/main" id="{BE2FF982-64AD-4871-86BE-056221A007C1}"/>
              </a:ext>
            </a:extLst>
          </p:cNvPr>
          <p:cNvCxnSpPr/>
          <p:nvPr/>
        </p:nvCxnSpPr>
        <p:spPr>
          <a:xfrm>
            <a:off x="7463387" y="5697100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8">
            <a:extLst>
              <a:ext uri="{FF2B5EF4-FFF2-40B4-BE49-F238E27FC236}">
                <a16:creationId xmlns:a16="http://schemas.microsoft.com/office/drawing/2014/main" id="{68C1C000-0904-4505-A13C-72E6473DD01D}"/>
              </a:ext>
            </a:extLst>
          </p:cNvPr>
          <p:cNvCxnSpPr/>
          <p:nvPr/>
        </p:nvCxnSpPr>
        <p:spPr>
          <a:xfrm>
            <a:off x="7463387" y="5351332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8">
            <a:extLst>
              <a:ext uri="{FF2B5EF4-FFF2-40B4-BE49-F238E27FC236}">
                <a16:creationId xmlns:a16="http://schemas.microsoft.com/office/drawing/2014/main" id="{71998CED-1037-43D8-969C-01C04E0477BA}"/>
              </a:ext>
            </a:extLst>
          </p:cNvPr>
          <p:cNvCxnSpPr>
            <a:cxnSpLocks/>
          </p:cNvCxnSpPr>
          <p:nvPr/>
        </p:nvCxnSpPr>
        <p:spPr>
          <a:xfrm>
            <a:off x="7463387" y="3739459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8">
            <a:extLst>
              <a:ext uri="{FF2B5EF4-FFF2-40B4-BE49-F238E27FC236}">
                <a16:creationId xmlns:a16="http://schemas.microsoft.com/office/drawing/2014/main" id="{990D9DB3-B6E4-44AE-82CD-61EA9C05A064}"/>
              </a:ext>
            </a:extLst>
          </p:cNvPr>
          <p:cNvCxnSpPr>
            <a:cxnSpLocks/>
          </p:cNvCxnSpPr>
          <p:nvPr/>
        </p:nvCxnSpPr>
        <p:spPr>
          <a:xfrm>
            <a:off x="7463387" y="4040795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8">
            <a:extLst>
              <a:ext uri="{FF2B5EF4-FFF2-40B4-BE49-F238E27FC236}">
                <a16:creationId xmlns:a16="http://schemas.microsoft.com/office/drawing/2014/main" id="{10D1BE53-DC32-410E-8267-DEB7B071F011}"/>
              </a:ext>
            </a:extLst>
          </p:cNvPr>
          <p:cNvCxnSpPr>
            <a:cxnSpLocks/>
          </p:cNvCxnSpPr>
          <p:nvPr/>
        </p:nvCxnSpPr>
        <p:spPr>
          <a:xfrm>
            <a:off x="7463387" y="4362914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8">
            <a:extLst>
              <a:ext uri="{FF2B5EF4-FFF2-40B4-BE49-F238E27FC236}">
                <a16:creationId xmlns:a16="http://schemas.microsoft.com/office/drawing/2014/main" id="{7D159C61-A462-4E0D-B665-B8605F139A8F}"/>
              </a:ext>
            </a:extLst>
          </p:cNvPr>
          <p:cNvCxnSpPr>
            <a:cxnSpLocks/>
          </p:cNvCxnSpPr>
          <p:nvPr/>
        </p:nvCxnSpPr>
        <p:spPr>
          <a:xfrm>
            <a:off x="7463387" y="4685031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8">
            <a:extLst>
              <a:ext uri="{FF2B5EF4-FFF2-40B4-BE49-F238E27FC236}">
                <a16:creationId xmlns:a16="http://schemas.microsoft.com/office/drawing/2014/main" id="{CD899C06-482B-48AF-9E44-B14AA5623B6D}"/>
              </a:ext>
            </a:extLst>
          </p:cNvPr>
          <p:cNvCxnSpPr>
            <a:cxnSpLocks/>
          </p:cNvCxnSpPr>
          <p:nvPr/>
        </p:nvCxnSpPr>
        <p:spPr>
          <a:xfrm>
            <a:off x="7463387" y="5007149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8">
            <a:extLst>
              <a:ext uri="{FF2B5EF4-FFF2-40B4-BE49-F238E27FC236}">
                <a16:creationId xmlns:a16="http://schemas.microsoft.com/office/drawing/2014/main" id="{51A49849-615A-430D-B8EA-A5494374E412}"/>
              </a:ext>
            </a:extLst>
          </p:cNvPr>
          <p:cNvCxnSpPr>
            <a:cxnSpLocks/>
          </p:cNvCxnSpPr>
          <p:nvPr/>
        </p:nvCxnSpPr>
        <p:spPr>
          <a:xfrm>
            <a:off x="7463387" y="3436839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8">
            <a:extLst>
              <a:ext uri="{FF2B5EF4-FFF2-40B4-BE49-F238E27FC236}">
                <a16:creationId xmlns:a16="http://schemas.microsoft.com/office/drawing/2014/main" id="{7031DEBB-3896-4DAD-9663-AA56161D266F}"/>
              </a:ext>
            </a:extLst>
          </p:cNvPr>
          <p:cNvCxnSpPr>
            <a:cxnSpLocks/>
          </p:cNvCxnSpPr>
          <p:nvPr/>
        </p:nvCxnSpPr>
        <p:spPr>
          <a:xfrm>
            <a:off x="7463387" y="3160767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8">
            <a:extLst>
              <a:ext uri="{FF2B5EF4-FFF2-40B4-BE49-F238E27FC236}">
                <a16:creationId xmlns:a16="http://schemas.microsoft.com/office/drawing/2014/main" id="{EBEE26EF-A337-4C94-A1AB-2FC54B08B8D8}"/>
              </a:ext>
            </a:extLst>
          </p:cNvPr>
          <p:cNvCxnSpPr/>
          <p:nvPr/>
        </p:nvCxnSpPr>
        <p:spPr>
          <a:xfrm>
            <a:off x="7239000" y="6080534"/>
            <a:ext cx="44484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3">
            <a:extLst>
              <a:ext uri="{FF2B5EF4-FFF2-40B4-BE49-F238E27FC236}">
                <a16:creationId xmlns:a16="http://schemas.microsoft.com/office/drawing/2014/main" id="{97E7DC0C-45EA-4FE5-9838-958E89319DC1}"/>
              </a:ext>
            </a:extLst>
          </p:cNvPr>
          <p:cNvGrpSpPr/>
          <p:nvPr/>
        </p:nvGrpSpPr>
        <p:grpSpPr>
          <a:xfrm>
            <a:off x="8095681" y="4983234"/>
            <a:ext cx="2639199" cy="397476"/>
            <a:chOff x="7235659" y="2743746"/>
            <a:chExt cx="4365708" cy="397476"/>
          </a:xfrm>
        </p:grpSpPr>
        <p:sp>
          <p:nvSpPr>
            <p:cNvPr id="155" name="Rectangle 11">
              <a:extLst>
                <a:ext uri="{FF2B5EF4-FFF2-40B4-BE49-F238E27FC236}">
                  <a16:creationId xmlns:a16="http://schemas.microsoft.com/office/drawing/2014/main" id="{1BDF9C63-A27F-4281-A34C-65D00754C0F7}"/>
                </a:ext>
              </a:extLst>
            </p:cNvPr>
            <p:cNvSpPr/>
            <p:nvPr/>
          </p:nvSpPr>
          <p:spPr>
            <a:xfrm>
              <a:off x="7389338" y="2743746"/>
              <a:ext cx="4212029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fld id="{6E99A166-4064-844A-A1E5-8668A66728B6}" type="CELLRANGE"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Colombian Environmental Information System (SIAC)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6" name="Right Triangle 12">
              <a:extLst>
                <a:ext uri="{FF2B5EF4-FFF2-40B4-BE49-F238E27FC236}">
                  <a16:creationId xmlns:a16="http://schemas.microsoft.com/office/drawing/2014/main" id="{2935F186-003C-4C5F-B84D-AAD1D8D9EA63}"/>
                </a:ext>
              </a:extLst>
            </p:cNvPr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7" name="TextBox 14">
            <a:extLst>
              <a:ext uri="{FF2B5EF4-FFF2-40B4-BE49-F238E27FC236}">
                <a16:creationId xmlns:a16="http://schemas.microsoft.com/office/drawing/2014/main" id="{C63026BC-2F92-45AE-9841-6C5B4684D60A}"/>
              </a:ext>
            </a:extLst>
          </p:cNvPr>
          <p:cNvSpPr txBox="1"/>
          <p:nvPr/>
        </p:nvSpPr>
        <p:spPr>
          <a:xfrm>
            <a:off x="7908230" y="2525924"/>
            <a:ext cx="901904" cy="394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2000</a:t>
            </a:r>
          </a:p>
        </p:txBody>
      </p:sp>
      <p:sp>
        <p:nvSpPr>
          <p:cNvPr id="158" name="Rectangle 13">
            <a:extLst>
              <a:ext uri="{FF2B5EF4-FFF2-40B4-BE49-F238E27FC236}">
                <a16:creationId xmlns:a16="http://schemas.microsoft.com/office/drawing/2014/main" id="{55F55B60-467C-4828-AFF3-9A55672C5330}"/>
              </a:ext>
            </a:extLst>
          </p:cNvPr>
          <p:cNvSpPr/>
          <p:nvPr/>
        </p:nvSpPr>
        <p:spPr>
          <a:xfrm>
            <a:off x="5973368" y="2094908"/>
            <a:ext cx="3420949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fld id="{F2CCC68E-8E48-6943-AACD-347C57990F94}" type="CELLRANGE">
              <a:rPr lang="en-US" sz="1200"/>
              <a:pPr/>
              <a:t>Basic agreements on Colombian NSI (ICDE)</a:t>
            </a:fld>
            <a:endParaRPr lang="en-US" sz="12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159" name="Straight Connector 8">
            <a:extLst>
              <a:ext uri="{FF2B5EF4-FFF2-40B4-BE49-F238E27FC236}">
                <a16:creationId xmlns:a16="http://schemas.microsoft.com/office/drawing/2014/main" id="{0D978C44-5958-4830-8FD9-1BF7C21ADFB8}"/>
              </a:ext>
            </a:extLst>
          </p:cNvPr>
          <p:cNvCxnSpPr/>
          <p:nvPr/>
        </p:nvCxnSpPr>
        <p:spPr>
          <a:xfrm>
            <a:off x="7239000" y="2735854"/>
            <a:ext cx="44484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4">
            <a:extLst>
              <a:ext uri="{FF2B5EF4-FFF2-40B4-BE49-F238E27FC236}">
                <a16:creationId xmlns:a16="http://schemas.microsoft.com/office/drawing/2014/main" id="{6D87106A-5563-4DDF-B5EB-29B021A48D98}"/>
              </a:ext>
            </a:extLst>
          </p:cNvPr>
          <p:cNvSpPr txBox="1"/>
          <p:nvPr/>
        </p:nvSpPr>
        <p:spPr>
          <a:xfrm>
            <a:off x="7839489" y="5901808"/>
            <a:ext cx="901904" cy="394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2010</a:t>
            </a:r>
          </a:p>
        </p:txBody>
      </p:sp>
      <p:cxnSp>
        <p:nvCxnSpPr>
          <p:cNvPr id="32" name="Straight Connector 8">
            <a:extLst>
              <a:ext uri="{FF2B5EF4-FFF2-40B4-BE49-F238E27FC236}">
                <a16:creationId xmlns:a16="http://schemas.microsoft.com/office/drawing/2014/main" id="{AB531D66-FA8C-426D-94F5-D2C881C8BFDD}"/>
              </a:ext>
            </a:extLst>
          </p:cNvPr>
          <p:cNvCxnSpPr/>
          <p:nvPr/>
        </p:nvCxnSpPr>
        <p:spPr>
          <a:xfrm>
            <a:off x="7450320" y="5007343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15">
            <a:extLst>
              <a:ext uri="{FF2B5EF4-FFF2-40B4-BE49-F238E27FC236}">
                <a16:creationId xmlns:a16="http://schemas.microsoft.com/office/drawing/2014/main" id="{DF23A1AF-13EC-435E-8826-4D7A170EFF7E}"/>
              </a:ext>
            </a:extLst>
          </p:cNvPr>
          <p:cNvGrpSpPr/>
          <p:nvPr/>
        </p:nvGrpSpPr>
        <p:grpSpPr>
          <a:xfrm>
            <a:off x="4677381" y="4654259"/>
            <a:ext cx="2753589" cy="397476"/>
            <a:chOff x="6829607" y="1840391"/>
            <a:chExt cx="2753589" cy="397476"/>
          </a:xfrm>
        </p:grpSpPr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CAE73152-461D-4AD2-A61D-2CAB77D1EA7E}"/>
                </a:ext>
              </a:extLst>
            </p:cNvPr>
            <p:cNvSpPr/>
            <p:nvPr/>
          </p:nvSpPr>
          <p:spPr>
            <a:xfrm>
              <a:off x="6829607" y="1840391"/>
              <a:ext cx="2599910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r>
                <a:rPr lang="es-CO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Agreement</a:t>
              </a:r>
              <a:r>
                <a:rPr lang="es-CO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CO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</a:t>
              </a:r>
              <a:r>
                <a:rPr lang="es-CO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CO" sz="1200" b="0" i="0" dirty="0" err="1">
                  <a:solidFill>
                    <a:srgbClr val="3C3C3C"/>
                  </a:solidFill>
                  <a:effectLst/>
                  <a:latin typeface="Arial" panose="020B0604020202020204" pitchFamily="34" charset="0"/>
                </a:rPr>
                <a:t>strengthen</a:t>
              </a:r>
              <a:r>
                <a:rPr lang="es-CO" sz="1200" b="0" i="0" dirty="0">
                  <a:solidFill>
                    <a:srgbClr val="3C3C3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s-CO" sz="1200" b="0" i="0" dirty="0" err="1">
                  <a:solidFill>
                    <a:srgbClr val="3C3C3C"/>
                  </a:solidFill>
                  <a:effectLst/>
                  <a:latin typeface="Arial" panose="020B0604020202020204" pitchFamily="34" charset="0"/>
                </a:rPr>
                <a:t>of</a:t>
              </a:r>
              <a:r>
                <a:rPr lang="es-CO" sz="1200" b="0" i="0" dirty="0">
                  <a:solidFill>
                    <a:srgbClr val="3C3C3C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es-CO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ICDE in </a:t>
              </a:r>
              <a:r>
                <a:rPr lang="es-CO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National</a:t>
              </a:r>
              <a:r>
                <a:rPr lang="es-CO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CO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</a:t>
              </a:r>
              <a:r>
                <a:rPr lang="es-CO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s-CO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Comission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5" name="Right Triangle 17">
              <a:extLst>
                <a:ext uri="{FF2B5EF4-FFF2-40B4-BE49-F238E27FC236}">
                  <a16:creationId xmlns:a16="http://schemas.microsoft.com/office/drawing/2014/main" id="{1E9B3856-44B7-47BC-A641-404CC953521A}"/>
                </a:ext>
              </a:extLst>
            </p:cNvPr>
            <p:cNvSpPr/>
            <p:nvPr/>
          </p:nvSpPr>
          <p:spPr>
            <a:xfrm rot="16200000" flipH="1" flipV="1">
              <a:off x="9429516" y="2084187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</p:cNvCxnSpPr>
          <p:nvPr/>
        </p:nvCxnSpPr>
        <p:spPr>
          <a:xfrm>
            <a:off x="7685809" y="0"/>
            <a:ext cx="0" cy="4738803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oogle Shape;265;p49">
            <a:extLst>
              <a:ext uri="{FF2B5EF4-FFF2-40B4-BE49-F238E27FC236}">
                <a16:creationId xmlns:a16="http://schemas.microsoft.com/office/drawing/2014/main" id="{A8FF569F-9CDC-A847-8BE7-37360F1C843E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474" y="5885708"/>
            <a:ext cx="1379638" cy="64977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 2">
            <a:extLst>
              <a:ext uri="{FF2B5EF4-FFF2-40B4-BE49-F238E27FC236}">
                <a16:creationId xmlns:a16="http://schemas.microsoft.com/office/drawing/2014/main" id="{C9951845-4317-4D47-97B2-1E024950AC61}"/>
              </a:ext>
            </a:extLst>
          </p:cNvPr>
          <p:cNvSpPr/>
          <p:nvPr/>
        </p:nvSpPr>
        <p:spPr>
          <a:xfrm>
            <a:off x="1" y="0"/>
            <a:ext cx="33030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94337604-76E8-5449-8FA5-2C69DED3E0AB}"/>
              </a:ext>
            </a:extLst>
          </p:cNvPr>
          <p:cNvSpPr/>
          <p:nvPr/>
        </p:nvSpPr>
        <p:spPr>
          <a:xfrm>
            <a:off x="172871" y="1998225"/>
            <a:ext cx="3130157" cy="3325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The new public policy of Multipurpose Cadastre is an opportunity to strengthen the ICDE. </a:t>
            </a:r>
          </a:p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To facilitate and guarantee the interoperability of the associated systems for citizens.</a:t>
            </a:r>
          </a:p>
          <a:p>
            <a:pPr marL="285750" lvl="0" indent="-285750">
              <a:lnSpc>
                <a:spcPct val="105000"/>
              </a:lnSpc>
              <a:spcAft>
                <a:spcPts val="12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Currently is a Government strategy designed to facilitate the integration, exploitation, access and provision of data and geographic information from all over the country.</a:t>
            </a:r>
          </a:p>
        </p:txBody>
      </p:sp>
      <p:sp>
        <p:nvSpPr>
          <p:cNvPr id="46" name="Right Triangle 5">
            <a:extLst>
              <a:ext uri="{FF2B5EF4-FFF2-40B4-BE49-F238E27FC236}">
                <a16:creationId xmlns:a16="http://schemas.microsoft.com/office/drawing/2014/main" id="{BDE92CA7-2F73-414F-8909-E8400202177A}"/>
              </a:ext>
            </a:extLst>
          </p:cNvPr>
          <p:cNvSpPr/>
          <p:nvPr/>
        </p:nvSpPr>
        <p:spPr>
          <a:xfrm rot="10800000" flipV="1">
            <a:off x="7597037" y="5033221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5FB250B6-8AFD-403E-A1DF-68882113EB95}"/>
              </a:ext>
            </a:extLst>
          </p:cNvPr>
          <p:cNvSpPr/>
          <p:nvPr/>
        </p:nvSpPr>
        <p:spPr>
          <a:xfrm>
            <a:off x="6280859" y="5176314"/>
            <a:ext cx="260811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fld id="{B69E6987-1821-BE4E-B0B5-5D7121318657}" type="CELLRANGE">
              <a:rPr lang="en-US" sz="1200"/>
              <a:pPr/>
              <a:t>Begin of ICDE strengthening project</a:t>
            </a:fld>
            <a:endParaRPr lang="en-US" sz="1200" dirty="0"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95" name="Straight Connector 8">
            <a:extLst>
              <a:ext uri="{FF2B5EF4-FFF2-40B4-BE49-F238E27FC236}">
                <a16:creationId xmlns:a16="http://schemas.microsoft.com/office/drawing/2014/main" id="{3D72AC0E-E697-4766-9B27-1481E3BFC359}"/>
              </a:ext>
            </a:extLst>
          </p:cNvPr>
          <p:cNvCxnSpPr/>
          <p:nvPr/>
        </p:nvCxnSpPr>
        <p:spPr>
          <a:xfrm>
            <a:off x="7685809" y="1378840"/>
            <a:ext cx="44484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13">
            <a:extLst>
              <a:ext uri="{FF2B5EF4-FFF2-40B4-BE49-F238E27FC236}">
                <a16:creationId xmlns:a16="http://schemas.microsoft.com/office/drawing/2014/main" id="{796EC27B-81C8-48E6-9E9D-ADAFF527E922}"/>
              </a:ext>
            </a:extLst>
          </p:cNvPr>
          <p:cNvGrpSpPr/>
          <p:nvPr/>
        </p:nvGrpSpPr>
        <p:grpSpPr>
          <a:xfrm>
            <a:off x="7996506" y="3721164"/>
            <a:ext cx="2601234" cy="400156"/>
            <a:chOff x="7149016" y="2714562"/>
            <a:chExt cx="2834772" cy="400156"/>
          </a:xfrm>
        </p:grpSpPr>
        <p:sp>
          <p:nvSpPr>
            <p:cNvPr id="97" name="Rectangle 11">
              <a:extLst>
                <a:ext uri="{FF2B5EF4-FFF2-40B4-BE49-F238E27FC236}">
                  <a16:creationId xmlns:a16="http://schemas.microsoft.com/office/drawing/2014/main" id="{D364F489-13D8-488F-8435-E8C5B2D3F1C4}"/>
                </a:ext>
              </a:extLst>
            </p:cNvPr>
            <p:cNvSpPr/>
            <p:nvPr/>
          </p:nvSpPr>
          <p:spPr>
            <a:xfrm>
              <a:off x="7295200" y="2714562"/>
              <a:ext cx="2688588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fld id="{59818F29-C865-2346-86F4-618F635F0326}" type="CELLRANGE"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CONPES 3958  Multipurpose Cadastre (ICDE strengthening)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98" name="Right Triangle 12">
              <a:extLst>
                <a:ext uri="{FF2B5EF4-FFF2-40B4-BE49-F238E27FC236}">
                  <a16:creationId xmlns:a16="http://schemas.microsoft.com/office/drawing/2014/main" id="{5741DCE7-DD4D-43B5-AC99-1AACE94A887C}"/>
                </a:ext>
              </a:extLst>
            </p:cNvPr>
            <p:cNvSpPr/>
            <p:nvPr/>
          </p:nvSpPr>
          <p:spPr>
            <a:xfrm rot="5400000" flipV="1">
              <a:off x="7149016" y="2961038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9" name="Group 15">
            <a:extLst>
              <a:ext uri="{FF2B5EF4-FFF2-40B4-BE49-F238E27FC236}">
                <a16:creationId xmlns:a16="http://schemas.microsoft.com/office/drawing/2014/main" id="{DC592C5C-F607-4997-8FC5-E2258E8D4E6E}"/>
              </a:ext>
            </a:extLst>
          </p:cNvPr>
          <p:cNvGrpSpPr/>
          <p:nvPr/>
        </p:nvGrpSpPr>
        <p:grpSpPr>
          <a:xfrm>
            <a:off x="4527501" y="3363444"/>
            <a:ext cx="2753589" cy="397476"/>
            <a:chOff x="6829607" y="1840391"/>
            <a:chExt cx="2753589" cy="397476"/>
          </a:xfrm>
        </p:grpSpPr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A341211D-89F9-4744-9239-040A47A8839E}"/>
                </a:ext>
              </a:extLst>
            </p:cNvPr>
            <p:cNvSpPr/>
            <p:nvPr/>
          </p:nvSpPr>
          <p:spPr>
            <a:xfrm>
              <a:off x="6829607" y="1840391"/>
              <a:ext cx="2599910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fld id="{256A21DE-8C95-E14D-B284-08AF9699F90C}" type="CELLRANGE"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Decree 1008 - Digital Government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01" name="Right Triangle 17">
              <a:extLst>
                <a:ext uri="{FF2B5EF4-FFF2-40B4-BE49-F238E27FC236}">
                  <a16:creationId xmlns:a16="http://schemas.microsoft.com/office/drawing/2014/main" id="{41198F30-8EDF-43CF-93F3-FCE747AFD62D}"/>
                </a:ext>
              </a:extLst>
            </p:cNvPr>
            <p:cNvSpPr/>
            <p:nvPr/>
          </p:nvSpPr>
          <p:spPr>
            <a:xfrm rot="16200000" flipH="1" flipV="1">
              <a:off x="9429516" y="2084187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  <p:cxnSp>
        <p:nvCxnSpPr>
          <p:cNvPr id="102" name="Straight Connector 8">
            <a:extLst>
              <a:ext uri="{FF2B5EF4-FFF2-40B4-BE49-F238E27FC236}">
                <a16:creationId xmlns:a16="http://schemas.microsoft.com/office/drawing/2014/main" id="{CB837D4A-4B15-4B6F-9B0C-EC55D88CF30B}"/>
              </a:ext>
            </a:extLst>
          </p:cNvPr>
          <p:cNvCxnSpPr/>
          <p:nvPr/>
        </p:nvCxnSpPr>
        <p:spPr>
          <a:xfrm>
            <a:off x="7463387" y="195213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8">
            <a:extLst>
              <a:ext uri="{FF2B5EF4-FFF2-40B4-BE49-F238E27FC236}">
                <a16:creationId xmlns:a16="http://schemas.microsoft.com/office/drawing/2014/main" id="{2DD8C57B-EEA5-46FF-BAB1-27183375459F}"/>
              </a:ext>
            </a:extLst>
          </p:cNvPr>
          <p:cNvCxnSpPr/>
          <p:nvPr/>
        </p:nvCxnSpPr>
        <p:spPr>
          <a:xfrm>
            <a:off x="7463387" y="353893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8">
            <a:extLst>
              <a:ext uri="{FF2B5EF4-FFF2-40B4-BE49-F238E27FC236}">
                <a16:creationId xmlns:a16="http://schemas.microsoft.com/office/drawing/2014/main" id="{37E31288-DC14-4A5D-B82A-5BB8C73D6861}"/>
              </a:ext>
            </a:extLst>
          </p:cNvPr>
          <p:cNvCxnSpPr>
            <a:cxnSpLocks/>
          </p:cNvCxnSpPr>
          <p:nvPr/>
        </p:nvCxnSpPr>
        <p:spPr>
          <a:xfrm>
            <a:off x="7463387" y="2263264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8">
            <a:extLst>
              <a:ext uri="{FF2B5EF4-FFF2-40B4-BE49-F238E27FC236}">
                <a16:creationId xmlns:a16="http://schemas.microsoft.com/office/drawing/2014/main" id="{744BCA3C-52B2-4840-890C-6893A8A6FCCC}"/>
              </a:ext>
            </a:extLst>
          </p:cNvPr>
          <p:cNvCxnSpPr>
            <a:cxnSpLocks/>
          </p:cNvCxnSpPr>
          <p:nvPr/>
        </p:nvCxnSpPr>
        <p:spPr>
          <a:xfrm>
            <a:off x="7463387" y="2564600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8">
            <a:extLst>
              <a:ext uri="{FF2B5EF4-FFF2-40B4-BE49-F238E27FC236}">
                <a16:creationId xmlns:a16="http://schemas.microsoft.com/office/drawing/2014/main" id="{8CBE8950-1863-4599-BAD6-888736432FF3}"/>
              </a:ext>
            </a:extLst>
          </p:cNvPr>
          <p:cNvCxnSpPr>
            <a:cxnSpLocks/>
          </p:cNvCxnSpPr>
          <p:nvPr/>
        </p:nvCxnSpPr>
        <p:spPr>
          <a:xfrm>
            <a:off x="7463387" y="2886719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8">
            <a:extLst>
              <a:ext uri="{FF2B5EF4-FFF2-40B4-BE49-F238E27FC236}">
                <a16:creationId xmlns:a16="http://schemas.microsoft.com/office/drawing/2014/main" id="{92D42631-723C-4B96-B3D8-D694767552A7}"/>
              </a:ext>
            </a:extLst>
          </p:cNvPr>
          <p:cNvCxnSpPr>
            <a:cxnSpLocks/>
          </p:cNvCxnSpPr>
          <p:nvPr/>
        </p:nvCxnSpPr>
        <p:spPr>
          <a:xfrm>
            <a:off x="7463387" y="320883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8">
            <a:extLst>
              <a:ext uri="{FF2B5EF4-FFF2-40B4-BE49-F238E27FC236}">
                <a16:creationId xmlns:a16="http://schemas.microsoft.com/office/drawing/2014/main" id="{2DF6C19D-A7C7-4BAE-B180-0C138264DFBA}"/>
              </a:ext>
            </a:extLst>
          </p:cNvPr>
          <p:cNvCxnSpPr>
            <a:cxnSpLocks/>
          </p:cNvCxnSpPr>
          <p:nvPr/>
        </p:nvCxnSpPr>
        <p:spPr>
          <a:xfrm>
            <a:off x="7462471" y="1678062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8">
            <a:extLst>
              <a:ext uri="{FF2B5EF4-FFF2-40B4-BE49-F238E27FC236}">
                <a16:creationId xmlns:a16="http://schemas.microsoft.com/office/drawing/2014/main" id="{FEC13249-7912-4346-A0D6-39677B0BA69A}"/>
              </a:ext>
            </a:extLst>
          </p:cNvPr>
          <p:cNvCxnSpPr/>
          <p:nvPr/>
        </p:nvCxnSpPr>
        <p:spPr>
          <a:xfrm>
            <a:off x="7239000" y="4548067"/>
            <a:ext cx="44484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3">
            <a:extLst>
              <a:ext uri="{FF2B5EF4-FFF2-40B4-BE49-F238E27FC236}">
                <a16:creationId xmlns:a16="http://schemas.microsoft.com/office/drawing/2014/main" id="{DCE2D71B-B1DA-430F-9351-6E4AE3AA5FEC}"/>
              </a:ext>
            </a:extLst>
          </p:cNvPr>
          <p:cNvGrpSpPr/>
          <p:nvPr/>
        </p:nvGrpSpPr>
        <p:grpSpPr>
          <a:xfrm>
            <a:off x="8042873" y="1776135"/>
            <a:ext cx="2608114" cy="397476"/>
            <a:chOff x="7235659" y="2743746"/>
            <a:chExt cx="2842267" cy="397476"/>
          </a:xfrm>
        </p:grpSpPr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E4F2573B-7CD2-4825-AF9C-938532FE28A6}"/>
                </a:ext>
              </a:extLst>
            </p:cNvPr>
            <p:cNvSpPr/>
            <p:nvPr/>
          </p:nvSpPr>
          <p:spPr>
            <a:xfrm>
              <a:off x="7389339" y="2743746"/>
              <a:ext cx="2688587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fld id="{A7B71056-2A30-D742-974D-E25674998BF4}" type="CELLRANGE"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pPr/>
                <a:t>National Geographic Portal</a:t>
              </a:fld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12" name="Right Triangle 12">
              <a:extLst>
                <a:ext uri="{FF2B5EF4-FFF2-40B4-BE49-F238E27FC236}">
                  <a16:creationId xmlns:a16="http://schemas.microsoft.com/office/drawing/2014/main" id="{D6E344BF-9CE8-4601-AC45-A6D534D70E90}"/>
                </a:ext>
              </a:extLst>
            </p:cNvPr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3" name="TextBox 14">
            <a:extLst>
              <a:ext uri="{FF2B5EF4-FFF2-40B4-BE49-F238E27FC236}">
                <a16:creationId xmlns:a16="http://schemas.microsoft.com/office/drawing/2014/main" id="{3B268BD2-B3C3-40AC-9696-5714DB6A51DC}"/>
              </a:ext>
            </a:extLst>
          </p:cNvPr>
          <p:cNvSpPr txBox="1"/>
          <p:nvPr/>
        </p:nvSpPr>
        <p:spPr>
          <a:xfrm>
            <a:off x="7011758" y="1157209"/>
            <a:ext cx="901904" cy="394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2010</a:t>
            </a:r>
          </a:p>
        </p:txBody>
      </p:sp>
      <p:cxnSp>
        <p:nvCxnSpPr>
          <p:cNvPr id="114" name="Straight Connector 8">
            <a:extLst>
              <a:ext uri="{FF2B5EF4-FFF2-40B4-BE49-F238E27FC236}">
                <a16:creationId xmlns:a16="http://schemas.microsoft.com/office/drawing/2014/main" id="{BF25EB71-8E46-422A-91A2-9C5DC68BA4E2}"/>
              </a:ext>
            </a:extLst>
          </p:cNvPr>
          <p:cNvCxnSpPr>
            <a:cxnSpLocks/>
          </p:cNvCxnSpPr>
          <p:nvPr/>
        </p:nvCxnSpPr>
        <p:spPr>
          <a:xfrm>
            <a:off x="7443511" y="3868882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4">
            <a:extLst>
              <a:ext uri="{FF2B5EF4-FFF2-40B4-BE49-F238E27FC236}">
                <a16:creationId xmlns:a16="http://schemas.microsoft.com/office/drawing/2014/main" id="{A0E69D27-FBC5-44FB-A24B-599141A4C53C}"/>
              </a:ext>
            </a:extLst>
          </p:cNvPr>
          <p:cNvSpPr txBox="1"/>
          <p:nvPr/>
        </p:nvSpPr>
        <p:spPr>
          <a:xfrm>
            <a:off x="7461421" y="4401464"/>
            <a:ext cx="901904" cy="3942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2020</a:t>
            </a:r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09AD89D9-BD8A-46F9-B153-463A0D8E73DC}"/>
              </a:ext>
            </a:extLst>
          </p:cNvPr>
          <p:cNvGrpSpPr/>
          <p:nvPr/>
        </p:nvGrpSpPr>
        <p:grpSpPr>
          <a:xfrm>
            <a:off x="4527501" y="1622454"/>
            <a:ext cx="2753589" cy="397476"/>
            <a:chOff x="6829607" y="1840391"/>
            <a:chExt cx="2753589" cy="397476"/>
          </a:xfrm>
        </p:grpSpPr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4A801074-84E9-4712-9D87-9F63964B9B3F}"/>
                </a:ext>
              </a:extLst>
            </p:cNvPr>
            <p:cNvSpPr/>
            <p:nvPr/>
          </p:nvSpPr>
          <p:spPr>
            <a:xfrm>
              <a:off x="6829607" y="1840391"/>
              <a:ext cx="2599910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National policy of Space Development – CONPES 3683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1" name="Right Triangle 17">
              <a:extLst>
                <a:ext uri="{FF2B5EF4-FFF2-40B4-BE49-F238E27FC236}">
                  <a16:creationId xmlns:a16="http://schemas.microsoft.com/office/drawing/2014/main" id="{E0D1D9CC-82CC-44BE-A6E7-BDB0FB653AC7}"/>
                </a:ext>
              </a:extLst>
            </p:cNvPr>
            <p:cNvSpPr/>
            <p:nvPr/>
          </p:nvSpPr>
          <p:spPr>
            <a:xfrm rot="16200000" flipH="1" flipV="1">
              <a:off x="9429516" y="2084187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32" name="Group 13">
            <a:extLst>
              <a:ext uri="{FF2B5EF4-FFF2-40B4-BE49-F238E27FC236}">
                <a16:creationId xmlns:a16="http://schemas.microsoft.com/office/drawing/2014/main" id="{006A3882-7BFD-41EA-A382-83D7713DEFED}"/>
              </a:ext>
            </a:extLst>
          </p:cNvPr>
          <p:cNvGrpSpPr/>
          <p:nvPr/>
        </p:nvGrpSpPr>
        <p:grpSpPr>
          <a:xfrm>
            <a:off x="7996506" y="2965003"/>
            <a:ext cx="2608114" cy="397476"/>
            <a:chOff x="7235659" y="2743746"/>
            <a:chExt cx="2842267" cy="397476"/>
          </a:xfrm>
        </p:grpSpPr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E1CA206C-45BE-4358-ACAF-4EDD549B0568}"/>
                </a:ext>
              </a:extLst>
            </p:cNvPr>
            <p:cNvSpPr/>
            <p:nvPr/>
          </p:nvSpPr>
          <p:spPr>
            <a:xfrm>
              <a:off x="7389339" y="2743746"/>
              <a:ext cx="2688587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 Architecture Management framework (ICDE for Geospatial)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34" name="Right Triangle 12">
              <a:extLst>
                <a:ext uri="{FF2B5EF4-FFF2-40B4-BE49-F238E27FC236}">
                  <a16:creationId xmlns:a16="http://schemas.microsoft.com/office/drawing/2014/main" id="{48C2E48A-B245-4E6A-AB45-0FB2D5725796}"/>
                </a:ext>
              </a:extLst>
            </p:cNvPr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8">
            <a:extLst>
              <a:ext uri="{FF2B5EF4-FFF2-40B4-BE49-F238E27FC236}">
                <a16:creationId xmlns:a16="http://schemas.microsoft.com/office/drawing/2014/main" id="{BD3C7F9F-54C6-4129-8CAF-22B14BD796CC}"/>
              </a:ext>
            </a:extLst>
          </p:cNvPr>
          <p:cNvCxnSpPr/>
          <p:nvPr/>
        </p:nvCxnSpPr>
        <p:spPr>
          <a:xfrm>
            <a:off x="7470130" y="3208798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1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65;p49">
            <a:extLst>
              <a:ext uri="{FF2B5EF4-FFF2-40B4-BE49-F238E27FC236}">
                <a16:creationId xmlns:a16="http://schemas.microsoft.com/office/drawing/2014/main" id="{59E91266-8644-3B41-858B-95D7983546BA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474" y="5885708"/>
            <a:ext cx="1379638" cy="6497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2EF8748F-B002-4D09-AD27-0982B49AEB69}"/>
              </a:ext>
            </a:extLst>
          </p:cNvPr>
          <p:cNvGrpSpPr/>
          <p:nvPr/>
        </p:nvGrpSpPr>
        <p:grpSpPr>
          <a:xfrm>
            <a:off x="567144" y="3429000"/>
            <a:ext cx="2177242" cy="2509315"/>
            <a:chOff x="723900" y="3429000"/>
            <a:chExt cx="2177242" cy="250931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F1B9FA7-755A-418D-BF91-F827DD112796}"/>
                </a:ext>
              </a:extLst>
            </p:cNvPr>
            <p:cNvSpPr txBox="1"/>
            <p:nvPr/>
          </p:nvSpPr>
          <p:spPr>
            <a:xfrm>
              <a:off x="724003" y="4337877"/>
              <a:ext cx="2177139" cy="1600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300" b="1" dirty="0">
                  <a:latin typeface="+mj-lt"/>
                  <a:ea typeface="Source Sans Pro Light" panose="020B0403030403020204" pitchFamily="34" charset="0"/>
                </a:rPr>
                <a:t>Key to avoid duplication </a:t>
              </a:r>
              <a:r>
                <a:rPr lang="en-US" sz="1300" b="1" dirty="0">
                  <a:latin typeface="+mj-lt"/>
                </a:rPr>
                <a:t>of efforts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, unify the use of different reference systems and the production of information with documentation and to facilitate access to information.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AF05D59-2A55-4F00-9313-84157238963A}"/>
                </a:ext>
              </a:extLst>
            </p:cNvPr>
            <p:cNvSpPr/>
            <p:nvPr/>
          </p:nvSpPr>
          <p:spPr>
            <a:xfrm>
              <a:off x="723900" y="3429000"/>
              <a:ext cx="700288" cy="7002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3789">
              <a:extLst>
                <a:ext uri="{FF2B5EF4-FFF2-40B4-BE49-F238E27FC236}">
                  <a16:creationId xmlns:a16="http://schemas.microsoft.com/office/drawing/2014/main" id="{9019A80B-21A0-CE4C-8FEE-7CDFA7928B2C}"/>
                </a:ext>
              </a:extLst>
            </p:cNvPr>
            <p:cNvSpPr/>
            <p:nvPr/>
          </p:nvSpPr>
          <p:spPr>
            <a:xfrm>
              <a:off x="861879" y="3566979"/>
              <a:ext cx="424329" cy="42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58" y="8343"/>
                  </a:moveTo>
                  <a:cubicBezTo>
                    <a:pt x="17614" y="6915"/>
                    <a:pt x="17383" y="5576"/>
                    <a:pt x="17008" y="4408"/>
                  </a:cubicBezTo>
                  <a:cubicBezTo>
                    <a:pt x="17543" y="4130"/>
                    <a:pt x="18018" y="3798"/>
                    <a:pt x="18434" y="3427"/>
                  </a:cubicBezTo>
                  <a:cubicBezTo>
                    <a:pt x="19673" y="4722"/>
                    <a:pt x="20474" y="6437"/>
                    <a:pt x="20593" y="8343"/>
                  </a:cubicBezTo>
                  <a:cubicBezTo>
                    <a:pt x="20593" y="8343"/>
                    <a:pt x="17658" y="8343"/>
                    <a:pt x="17658" y="8343"/>
                  </a:cubicBezTo>
                  <a:close/>
                  <a:moveTo>
                    <a:pt x="15485" y="1482"/>
                  </a:moveTo>
                  <a:cubicBezTo>
                    <a:pt x="16306" y="1786"/>
                    <a:pt x="17058" y="2226"/>
                    <a:pt x="17723" y="2769"/>
                  </a:cubicBezTo>
                  <a:cubicBezTo>
                    <a:pt x="17412" y="3037"/>
                    <a:pt x="17056" y="3275"/>
                    <a:pt x="16666" y="3486"/>
                  </a:cubicBezTo>
                  <a:cubicBezTo>
                    <a:pt x="16337" y="2708"/>
                    <a:pt x="15939" y="2027"/>
                    <a:pt x="15485" y="1482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7"/>
                  </a:cubicBezTo>
                  <a:cubicBezTo>
                    <a:pt x="6514" y="3197"/>
                    <a:pt x="7286" y="3044"/>
                    <a:pt x="8086" y="2984"/>
                  </a:cubicBezTo>
                  <a:cubicBezTo>
                    <a:pt x="7991" y="2913"/>
                    <a:pt x="7892" y="2845"/>
                    <a:pt x="7804" y="2769"/>
                  </a:cubicBezTo>
                  <a:cubicBezTo>
                    <a:pt x="8469" y="2226"/>
                    <a:pt x="9222" y="1786"/>
                    <a:pt x="10042" y="1482"/>
                  </a:cubicBezTo>
                  <a:cubicBezTo>
                    <a:pt x="9694" y="1899"/>
                    <a:pt x="9380" y="2398"/>
                    <a:pt x="9104" y="2959"/>
                  </a:cubicBezTo>
                  <a:cubicBezTo>
                    <a:pt x="9451" y="2968"/>
                    <a:pt x="9793" y="2996"/>
                    <a:pt x="10130" y="3040"/>
                  </a:cubicBezTo>
                  <a:cubicBezTo>
                    <a:pt x="10712" y="1983"/>
                    <a:pt x="11449" y="1263"/>
                    <a:pt x="12269" y="1057"/>
                  </a:cubicBezTo>
                  <a:lnTo>
                    <a:pt x="12269" y="3575"/>
                  </a:lnTo>
                  <a:cubicBezTo>
                    <a:pt x="12608" y="3702"/>
                    <a:pt x="12938" y="3845"/>
                    <a:pt x="13258" y="4006"/>
                  </a:cubicBezTo>
                  <a:lnTo>
                    <a:pt x="13258" y="1057"/>
                  </a:lnTo>
                  <a:cubicBezTo>
                    <a:pt x="14282" y="1315"/>
                    <a:pt x="15181" y="2363"/>
                    <a:pt x="15802" y="3883"/>
                  </a:cubicBezTo>
                  <a:cubicBezTo>
                    <a:pt x="15207" y="4107"/>
                    <a:pt x="14555" y="4261"/>
                    <a:pt x="13865" y="4342"/>
                  </a:cubicBezTo>
                  <a:cubicBezTo>
                    <a:pt x="14263" y="4581"/>
                    <a:pt x="14647" y="4840"/>
                    <a:pt x="15006" y="5131"/>
                  </a:cubicBezTo>
                  <a:cubicBezTo>
                    <a:pt x="15391" y="5041"/>
                    <a:pt x="15767" y="4935"/>
                    <a:pt x="16122" y="4801"/>
                  </a:cubicBezTo>
                  <a:cubicBezTo>
                    <a:pt x="16296" y="5379"/>
                    <a:pt x="16431" y="6009"/>
                    <a:pt x="16526" y="6670"/>
                  </a:cubicBezTo>
                  <a:cubicBezTo>
                    <a:pt x="17157" y="7466"/>
                    <a:pt x="17664" y="8363"/>
                    <a:pt x="18025" y="9331"/>
                  </a:cubicBezTo>
                  <a:lnTo>
                    <a:pt x="20593" y="9331"/>
                  </a:lnTo>
                  <a:cubicBezTo>
                    <a:pt x="20479" y="11173"/>
                    <a:pt x="19721" y="12835"/>
                    <a:pt x="18551" y="14114"/>
                  </a:cubicBezTo>
                  <a:cubicBezTo>
                    <a:pt x="18470" y="14700"/>
                    <a:pt x="18342" y="15272"/>
                    <a:pt x="18163" y="15821"/>
                  </a:cubicBezTo>
                  <a:cubicBezTo>
                    <a:pt x="20250" y="14205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13731" y="12270"/>
                  </a:moveTo>
                  <a:cubicBezTo>
                    <a:pt x="13686" y="10842"/>
                    <a:pt x="13456" y="9504"/>
                    <a:pt x="13081" y="8335"/>
                  </a:cubicBezTo>
                  <a:cubicBezTo>
                    <a:pt x="13616" y="8057"/>
                    <a:pt x="14091" y="7725"/>
                    <a:pt x="14507" y="7354"/>
                  </a:cubicBezTo>
                  <a:cubicBezTo>
                    <a:pt x="15746" y="8649"/>
                    <a:pt x="16547" y="10365"/>
                    <a:pt x="16666" y="12270"/>
                  </a:cubicBezTo>
                  <a:cubicBezTo>
                    <a:pt x="16666" y="12270"/>
                    <a:pt x="13731" y="12270"/>
                    <a:pt x="13731" y="12270"/>
                  </a:cubicBezTo>
                  <a:close/>
                  <a:moveTo>
                    <a:pt x="14507" y="18173"/>
                  </a:moveTo>
                  <a:cubicBezTo>
                    <a:pt x="14091" y="17803"/>
                    <a:pt x="13616" y="17470"/>
                    <a:pt x="13081" y="17192"/>
                  </a:cubicBezTo>
                  <a:cubicBezTo>
                    <a:pt x="13456" y="16025"/>
                    <a:pt x="13686" y="14686"/>
                    <a:pt x="13731" y="13258"/>
                  </a:cubicBezTo>
                  <a:lnTo>
                    <a:pt x="16666" y="13258"/>
                  </a:lnTo>
                  <a:cubicBezTo>
                    <a:pt x="16547" y="15163"/>
                    <a:pt x="15746" y="16878"/>
                    <a:pt x="14507" y="18173"/>
                  </a:cubicBezTo>
                  <a:moveTo>
                    <a:pt x="11558" y="20119"/>
                  </a:moveTo>
                  <a:cubicBezTo>
                    <a:pt x="12011" y="19574"/>
                    <a:pt x="12409" y="18893"/>
                    <a:pt x="12738" y="18114"/>
                  </a:cubicBezTo>
                  <a:cubicBezTo>
                    <a:pt x="13129" y="18325"/>
                    <a:pt x="13485" y="18564"/>
                    <a:pt x="13796" y="18831"/>
                  </a:cubicBezTo>
                  <a:cubicBezTo>
                    <a:pt x="13131" y="19375"/>
                    <a:pt x="12379" y="19815"/>
                    <a:pt x="11558" y="20119"/>
                  </a:cubicBezTo>
                  <a:moveTo>
                    <a:pt x="9331" y="20544"/>
                  </a:moveTo>
                  <a:lnTo>
                    <a:pt x="9331" y="17204"/>
                  </a:lnTo>
                  <a:cubicBezTo>
                    <a:pt x="10246" y="17253"/>
                    <a:pt x="11108" y="17428"/>
                    <a:pt x="11874" y="17717"/>
                  </a:cubicBezTo>
                  <a:cubicBezTo>
                    <a:pt x="11254" y="19237"/>
                    <a:pt x="10355" y="20286"/>
                    <a:pt x="9331" y="20544"/>
                  </a:cubicBezTo>
                  <a:moveTo>
                    <a:pt x="9331" y="13258"/>
                  </a:moveTo>
                  <a:lnTo>
                    <a:pt x="12750" y="13258"/>
                  </a:lnTo>
                  <a:cubicBezTo>
                    <a:pt x="12709" y="14551"/>
                    <a:pt x="12510" y="15752"/>
                    <a:pt x="12195" y="16799"/>
                  </a:cubicBezTo>
                  <a:cubicBezTo>
                    <a:pt x="11327" y="16471"/>
                    <a:pt x="10358" y="16273"/>
                    <a:pt x="9331" y="16223"/>
                  </a:cubicBezTo>
                  <a:cubicBezTo>
                    <a:pt x="9331" y="16223"/>
                    <a:pt x="9331" y="13258"/>
                    <a:pt x="9331" y="13258"/>
                  </a:cubicBezTo>
                  <a:close/>
                  <a:moveTo>
                    <a:pt x="9331" y="9305"/>
                  </a:moveTo>
                  <a:cubicBezTo>
                    <a:pt x="10358" y="9254"/>
                    <a:pt x="11327" y="9056"/>
                    <a:pt x="12195" y="8728"/>
                  </a:cubicBezTo>
                  <a:cubicBezTo>
                    <a:pt x="12510" y="9775"/>
                    <a:pt x="12709" y="10977"/>
                    <a:pt x="12750" y="12270"/>
                  </a:cubicBezTo>
                  <a:lnTo>
                    <a:pt x="9331" y="12270"/>
                  </a:lnTo>
                  <a:cubicBezTo>
                    <a:pt x="9331" y="12270"/>
                    <a:pt x="9331" y="9305"/>
                    <a:pt x="9331" y="9305"/>
                  </a:cubicBezTo>
                  <a:close/>
                  <a:moveTo>
                    <a:pt x="9331" y="4984"/>
                  </a:moveTo>
                  <a:cubicBezTo>
                    <a:pt x="10355" y="5242"/>
                    <a:pt x="11254" y="6290"/>
                    <a:pt x="11874" y="7810"/>
                  </a:cubicBezTo>
                  <a:cubicBezTo>
                    <a:pt x="11108" y="8099"/>
                    <a:pt x="10246" y="8275"/>
                    <a:pt x="9331" y="8323"/>
                  </a:cubicBezTo>
                  <a:cubicBezTo>
                    <a:pt x="9331" y="8323"/>
                    <a:pt x="9331" y="4984"/>
                    <a:pt x="9331" y="4984"/>
                  </a:cubicBezTo>
                  <a:close/>
                  <a:moveTo>
                    <a:pt x="13796" y="6696"/>
                  </a:moveTo>
                  <a:cubicBezTo>
                    <a:pt x="13485" y="6964"/>
                    <a:pt x="13129" y="7204"/>
                    <a:pt x="12738" y="7413"/>
                  </a:cubicBezTo>
                  <a:cubicBezTo>
                    <a:pt x="12409" y="6635"/>
                    <a:pt x="12011" y="5954"/>
                    <a:pt x="11557" y="5410"/>
                  </a:cubicBezTo>
                  <a:cubicBezTo>
                    <a:pt x="12379" y="5714"/>
                    <a:pt x="13131" y="6154"/>
                    <a:pt x="13796" y="6696"/>
                  </a:cubicBezTo>
                  <a:moveTo>
                    <a:pt x="8342" y="8323"/>
                  </a:moveTo>
                  <a:cubicBezTo>
                    <a:pt x="7427" y="8275"/>
                    <a:pt x="6564" y="8099"/>
                    <a:pt x="5798" y="7810"/>
                  </a:cubicBezTo>
                  <a:cubicBezTo>
                    <a:pt x="6419" y="6290"/>
                    <a:pt x="7318" y="5242"/>
                    <a:pt x="8342" y="4984"/>
                  </a:cubicBezTo>
                  <a:cubicBezTo>
                    <a:pt x="8342" y="4984"/>
                    <a:pt x="8342" y="8323"/>
                    <a:pt x="8342" y="8323"/>
                  </a:cubicBezTo>
                  <a:close/>
                  <a:moveTo>
                    <a:pt x="8342" y="12270"/>
                  </a:moveTo>
                  <a:lnTo>
                    <a:pt x="4923" y="12270"/>
                  </a:lnTo>
                  <a:cubicBezTo>
                    <a:pt x="4964" y="10977"/>
                    <a:pt x="5163" y="9775"/>
                    <a:pt x="5478" y="8728"/>
                  </a:cubicBezTo>
                  <a:cubicBezTo>
                    <a:pt x="6346" y="9056"/>
                    <a:pt x="7316" y="9254"/>
                    <a:pt x="8342" y="9305"/>
                  </a:cubicBezTo>
                  <a:cubicBezTo>
                    <a:pt x="8342" y="9305"/>
                    <a:pt x="8342" y="12270"/>
                    <a:pt x="8342" y="12270"/>
                  </a:cubicBezTo>
                  <a:close/>
                  <a:moveTo>
                    <a:pt x="8342" y="16223"/>
                  </a:moveTo>
                  <a:cubicBezTo>
                    <a:pt x="7316" y="16273"/>
                    <a:pt x="6346" y="16471"/>
                    <a:pt x="5478" y="16799"/>
                  </a:cubicBezTo>
                  <a:cubicBezTo>
                    <a:pt x="5163" y="15752"/>
                    <a:pt x="4964" y="14551"/>
                    <a:pt x="4923" y="13258"/>
                  </a:cubicBezTo>
                  <a:lnTo>
                    <a:pt x="8342" y="13258"/>
                  </a:lnTo>
                  <a:cubicBezTo>
                    <a:pt x="8342" y="13258"/>
                    <a:pt x="8342" y="16223"/>
                    <a:pt x="8342" y="16223"/>
                  </a:cubicBezTo>
                  <a:close/>
                  <a:moveTo>
                    <a:pt x="8342" y="20544"/>
                  </a:moveTo>
                  <a:cubicBezTo>
                    <a:pt x="7318" y="20286"/>
                    <a:pt x="6419" y="19237"/>
                    <a:pt x="5798" y="17717"/>
                  </a:cubicBezTo>
                  <a:cubicBezTo>
                    <a:pt x="6564" y="17428"/>
                    <a:pt x="7427" y="17253"/>
                    <a:pt x="8342" y="17204"/>
                  </a:cubicBezTo>
                  <a:cubicBezTo>
                    <a:pt x="8342" y="17204"/>
                    <a:pt x="8342" y="20544"/>
                    <a:pt x="8342" y="20544"/>
                  </a:cubicBezTo>
                  <a:close/>
                  <a:moveTo>
                    <a:pt x="3877" y="18831"/>
                  </a:moveTo>
                  <a:cubicBezTo>
                    <a:pt x="4188" y="18564"/>
                    <a:pt x="4543" y="18325"/>
                    <a:pt x="4934" y="18114"/>
                  </a:cubicBezTo>
                  <a:cubicBezTo>
                    <a:pt x="5263" y="18893"/>
                    <a:pt x="5661" y="19574"/>
                    <a:pt x="6115" y="20119"/>
                  </a:cubicBezTo>
                  <a:cubicBezTo>
                    <a:pt x="5295" y="19815"/>
                    <a:pt x="4541" y="19375"/>
                    <a:pt x="3877" y="18831"/>
                  </a:cubicBezTo>
                  <a:moveTo>
                    <a:pt x="1007" y="13258"/>
                  </a:moveTo>
                  <a:lnTo>
                    <a:pt x="3942" y="13258"/>
                  </a:lnTo>
                  <a:cubicBezTo>
                    <a:pt x="3986" y="14686"/>
                    <a:pt x="4217" y="16025"/>
                    <a:pt x="4591" y="17192"/>
                  </a:cubicBezTo>
                  <a:cubicBezTo>
                    <a:pt x="4057" y="17470"/>
                    <a:pt x="3582" y="17803"/>
                    <a:pt x="3166" y="18173"/>
                  </a:cubicBezTo>
                  <a:cubicBezTo>
                    <a:pt x="1928" y="16878"/>
                    <a:pt x="1126" y="15163"/>
                    <a:pt x="1007" y="13258"/>
                  </a:cubicBezTo>
                  <a:moveTo>
                    <a:pt x="3166" y="7354"/>
                  </a:moveTo>
                  <a:cubicBezTo>
                    <a:pt x="3582" y="7725"/>
                    <a:pt x="4057" y="8057"/>
                    <a:pt x="4591" y="8335"/>
                  </a:cubicBezTo>
                  <a:cubicBezTo>
                    <a:pt x="4217" y="9504"/>
                    <a:pt x="3986" y="10842"/>
                    <a:pt x="3942" y="12270"/>
                  </a:cubicBezTo>
                  <a:lnTo>
                    <a:pt x="1007" y="12270"/>
                  </a:lnTo>
                  <a:cubicBezTo>
                    <a:pt x="1126" y="10365"/>
                    <a:pt x="1928" y="8649"/>
                    <a:pt x="3166" y="7354"/>
                  </a:cubicBezTo>
                  <a:moveTo>
                    <a:pt x="6115" y="5410"/>
                  </a:moveTo>
                  <a:cubicBezTo>
                    <a:pt x="5661" y="5954"/>
                    <a:pt x="5263" y="6635"/>
                    <a:pt x="4934" y="7413"/>
                  </a:cubicBezTo>
                  <a:cubicBezTo>
                    <a:pt x="4543" y="7204"/>
                    <a:pt x="4188" y="6964"/>
                    <a:pt x="3877" y="6696"/>
                  </a:cubicBezTo>
                  <a:cubicBezTo>
                    <a:pt x="4542" y="6154"/>
                    <a:pt x="5295" y="5714"/>
                    <a:pt x="6115" y="5410"/>
                  </a:cubicBezTo>
                  <a:moveTo>
                    <a:pt x="8836" y="3927"/>
                  </a:moveTo>
                  <a:cubicBezTo>
                    <a:pt x="3957" y="3927"/>
                    <a:pt x="0" y="7883"/>
                    <a:pt x="0" y="12764"/>
                  </a:cubicBezTo>
                  <a:cubicBezTo>
                    <a:pt x="0" y="17644"/>
                    <a:pt x="3957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3"/>
                    <a:pt x="13717" y="3927"/>
                    <a:pt x="8836" y="3927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D832186-5117-4A54-92C8-9CFDF7F4D464}"/>
              </a:ext>
            </a:extLst>
          </p:cNvPr>
          <p:cNvGrpSpPr/>
          <p:nvPr/>
        </p:nvGrpSpPr>
        <p:grpSpPr>
          <a:xfrm>
            <a:off x="3011190" y="3429000"/>
            <a:ext cx="2177139" cy="2709370"/>
            <a:chOff x="3167946" y="3429000"/>
            <a:chExt cx="2177139" cy="27093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01D9E55-AFB4-4995-8FD6-32AC65AF5663}"/>
                </a:ext>
              </a:extLst>
            </p:cNvPr>
            <p:cNvSpPr/>
            <p:nvPr/>
          </p:nvSpPr>
          <p:spPr>
            <a:xfrm>
              <a:off x="3167946" y="3429000"/>
              <a:ext cx="700288" cy="700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id="{C648106F-DF45-2343-A714-A7686A07AF74}"/>
                </a:ext>
              </a:extLst>
            </p:cNvPr>
            <p:cNvSpPr txBox="1"/>
            <p:nvPr/>
          </p:nvSpPr>
          <p:spPr>
            <a:xfrm>
              <a:off x="3167946" y="4337877"/>
              <a:ext cx="2177139" cy="1800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00" b="1" dirty="0">
                  <a:latin typeface="+mj-lt"/>
                  <a:ea typeface="Source Sans Pro Light" panose="020B0403030403020204" pitchFamily="34" charset="0"/>
                </a:rPr>
                <a:t>Currently are generated </a:t>
              </a:r>
              <a:r>
                <a:rPr lang="en-US" sz="1300" b="1" dirty="0">
                  <a:latin typeface="+mj-lt"/>
                </a:rPr>
                <a:t>around 1,000 levels of information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 and although they are available through different tools and portals through services, they operate as independent systems. </a:t>
              </a:r>
            </a:p>
            <a:p>
              <a:pPr lvl="0"/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 panose="020B0403030403020204" pitchFamily="34" charset="0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B76C8DBE-B227-D94A-BB31-12ECBE711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185" y="3608722"/>
              <a:ext cx="389127" cy="340842"/>
            </a:xfrm>
            <a:custGeom>
              <a:avLst/>
              <a:gdLst>
                <a:gd name="T0" fmla="*/ 212060 w 602"/>
                <a:gd name="T1" fmla="*/ 103681 h 531"/>
                <a:gd name="T2" fmla="*/ 112352 w 602"/>
                <a:gd name="T3" fmla="*/ 144579 h 531"/>
                <a:gd name="T4" fmla="*/ 112352 w 602"/>
                <a:gd name="T5" fmla="*/ 144579 h 531"/>
                <a:gd name="T6" fmla="*/ 109823 w 602"/>
                <a:gd name="T7" fmla="*/ 147090 h 531"/>
                <a:gd name="T8" fmla="*/ 104766 w 602"/>
                <a:gd name="T9" fmla="*/ 144579 h 531"/>
                <a:gd name="T10" fmla="*/ 104766 w 602"/>
                <a:gd name="T11" fmla="*/ 144579 h 531"/>
                <a:gd name="T12" fmla="*/ 5419 w 602"/>
                <a:gd name="T13" fmla="*/ 103681 h 531"/>
                <a:gd name="T14" fmla="*/ 10477 w 602"/>
                <a:gd name="T15" fmla="*/ 86102 h 531"/>
                <a:gd name="T16" fmla="*/ 15534 w 602"/>
                <a:gd name="T17" fmla="*/ 86102 h 531"/>
                <a:gd name="T18" fmla="*/ 15534 w 602"/>
                <a:gd name="T19" fmla="*/ 86102 h 531"/>
                <a:gd name="T20" fmla="*/ 204474 w 602"/>
                <a:gd name="T21" fmla="*/ 86102 h 531"/>
                <a:gd name="T22" fmla="*/ 204474 w 602"/>
                <a:gd name="T23" fmla="*/ 86102 h 531"/>
                <a:gd name="T24" fmla="*/ 207002 w 602"/>
                <a:gd name="T25" fmla="*/ 86102 h 531"/>
                <a:gd name="T26" fmla="*/ 212060 w 602"/>
                <a:gd name="T27" fmla="*/ 103681 h 531"/>
                <a:gd name="T28" fmla="*/ 212060 w 602"/>
                <a:gd name="T29" fmla="*/ 60630 h 531"/>
                <a:gd name="T30" fmla="*/ 112352 w 602"/>
                <a:gd name="T31" fmla="*/ 101169 h 531"/>
                <a:gd name="T32" fmla="*/ 112352 w 602"/>
                <a:gd name="T33" fmla="*/ 101169 h 531"/>
                <a:gd name="T34" fmla="*/ 109823 w 602"/>
                <a:gd name="T35" fmla="*/ 101169 h 531"/>
                <a:gd name="T36" fmla="*/ 104766 w 602"/>
                <a:gd name="T37" fmla="*/ 101169 h 531"/>
                <a:gd name="T38" fmla="*/ 104766 w 602"/>
                <a:gd name="T39" fmla="*/ 101169 h 531"/>
                <a:gd name="T40" fmla="*/ 5419 w 602"/>
                <a:gd name="T41" fmla="*/ 60630 h 531"/>
                <a:gd name="T42" fmla="*/ 5419 w 602"/>
                <a:gd name="T43" fmla="*/ 43051 h 531"/>
                <a:gd name="T44" fmla="*/ 104766 w 602"/>
                <a:gd name="T45" fmla="*/ 2511 h 531"/>
                <a:gd name="T46" fmla="*/ 104766 w 602"/>
                <a:gd name="T47" fmla="*/ 2511 h 531"/>
                <a:gd name="T48" fmla="*/ 109823 w 602"/>
                <a:gd name="T49" fmla="*/ 0 h 531"/>
                <a:gd name="T50" fmla="*/ 112352 w 602"/>
                <a:gd name="T51" fmla="*/ 2511 h 531"/>
                <a:gd name="T52" fmla="*/ 112352 w 602"/>
                <a:gd name="T53" fmla="*/ 2511 h 531"/>
                <a:gd name="T54" fmla="*/ 212060 w 602"/>
                <a:gd name="T55" fmla="*/ 43051 h 531"/>
                <a:gd name="T56" fmla="*/ 212060 w 602"/>
                <a:gd name="T57" fmla="*/ 60630 h 531"/>
                <a:gd name="T58" fmla="*/ 10477 w 602"/>
                <a:gd name="T59" fmla="*/ 129153 h 531"/>
                <a:gd name="T60" fmla="*/ 15534 w 602"/>
                <a:gd name="T61" fmla="*/ 129153 h 531"/>
                <a:gd name="T62" fmla="*/ 15534 w 602"/>
                <a:gd name="T63" fmla="*/ 129153 h 531"/>
                <a:gd name="T64" fmla="*/ 204474 w 602"/>
                <a:gd name="T65" fmla="*/ 129153 h 531"/>
                <a:gd name="T66" fmla="*/ 204474 w 602"/>
                <a:gd name="T67" fmla="*/ 129153 h 531"/>
                <a:gd name="T68" fmla="*/ 207002 w 602"/>
                <a:gd name="T69" fmla="*/ 129153 h 531"/>
                <a:gd name="T70" fmla="*/ 212060 w 602"/>
                <a:gd name="T71" fmla="*/ 149602 h 531"/>
                <a:gd name="T72" fmla="*/ 112352 w 602"/>
                <a:gd name="T73" fmla="*/ 190141 h 531"/>
                <a:gd name="T74" fmla="*/ 112352 w 602"/>
                <a:gd name="T75" fmla="*/ 190141 h 531"/>
                <a:gd name="T76" fmla="*/ 109823 w 602"/>
                <a:gd name="T77" fmla="*/ 190141 h 531"/>
                <a:gd name="T78" fmla="*/ 104766 w 602"/>
                <a:gd name="T79" fmla="*/ 190141 h 531"/>
                <a:gd name="T80" fmla="*/ 104766 w 602"/>
                <a:gd name="T81" fmla="*/ 190141 h 531"/>
                <a:gd name="T82" fmla="*/ 5419 w 602"/>
                <a:gd name="T83" fmla="*/ 149602 h 531"/>
                <a:gd name="T84" fmla="*/ 10477 w 602"/>
                <a:gd name="T85" fmla="*/ 129153 h 5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02" h="531">
                  <a:moveTo>
                    <a:pt x="587" y="289"/>
                  </a:moveTo>
                  <a:lnTo>
                    <a:pt x="587" y="289"/>
                  </a:lnTo>
                  <a:cubicBezTo>
                    <a:pt x="311" y="403"/>
                    <a:pt x="311" y="403"/>
                    <a:pt x="311" y="403"/>
                  </a:cubicBezTo>
                  <a:cubicBezTo>
                    <a:pt x="311" y="410"/>
                    <a:pt x="304" y="410"/>
                    <a:pt x="304" y="410"/>
                  </a:cubicBezTo>
                  <a:cubicBezTo>
                    <a:pt x="297" y="410"/>
                    <a:pt x="297" y="410"/>
                    <a:pt x="290" y="403"/>
                  </a:cubicBezTo>
                  <a:cubicBezTo>
                    <a:pt x="15" y="289"/>
                    <a:pt x="15" y="289"/>
                    <a:pt x="15" y="289"/>
                  </a:cubicBezTo>
                  <a:cubicBezTo>
                    <a:pt x="7" y="289"/>
                    <a:pt x="0" y="275"/>
                    <a:pt x="0" y="268"/>
                  </a:cubicBezTo>
                  <a:cubicBezTo>
                    <a:pt x="0" y="247"/>
                    <a:pt x="15" y="240"/>
                    <a:pt x="29" y="240"/>
                  </a:cubicBezTo>
                  <a:cubicBezTo>
                    <a:pt x="36" y="240"/>
                    <a:pt x="36" y="240"/>
                    <a:pt x="43" y="240"/>
                  </a:cubicBezTo>
                  <a:cubicBezTo>
                    <a:pt x="304" y="346"/>
                    <a:pt x="304" y="346"/>
                    <a:pt x="304" y="346"/>
                  </a:cubicBezTo>
                  <a:cubicBezTo>
                    <a:pt x="566" y="240"/>
                    <a:pt x="566" y="240"/>
                    <a:pt x="566" y="240"/>
                  </a:cubicBezTo>
                  <a:lnTo>
                    <a:pt x="573" y="240"/>
                  </a:lnTo>
                  <a:cubicBezTo>
                    <a:pt x="594" y="240"/>
                    <a:pt x="601" y="247"/>
                    <a:pt x="601" y="268"/>
                  </a:cubicBezTo>
                  <a:cubicBezTo>
                    <a:pt x="601" y="275"/>
                    <a:pt x="594" y="289"/>
                    <a:pt x="587" y="289"/>
                  </a:cubicBezTo>
                  <a:close/>
                  <a:moveTo>
                    <a:pt x="587" y="169"/>
                  </a:moveTo>
                  <a:lnTo>
                    <a:pt x="587" y="169"/>
                  </a:lnTo>
                  <a:cubicBezTo>
                    <a:pt x="311" y="282"/>
                    <a:pt x="311" y="282"/>
                    <a:pt x="311" y="282"/>
                  </a:cubicBezTo>
                  <a:lnTo>
                    <a:pt x="304" y="282"/>
                  </a:lnTo>
                  <a:cubicBezTo>
                    <a:pt x="297" y="282"/>
                    <a:pt x="297" y="282"/>
                    <a:pt x="290" y="282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7" y="162"/>
                    <a:pt x="0" y="155"/>
                    <a:pt x="0" y="141"/>
                  </a:cubicBezTo>
                  <a:cubicBezTo>
                    <a:pt x="0" y="134"/>
                    <a:pt x="7" y="120"/>
                    <a:pt x="15" y="120"/>
                  </a:cubicBezTo>
                  <a:cubicBezTo>
                    <a:pt x="290" y="7"/>
                    <a:pt x="290" y="7"/>
                    <a:pt x="290" y="7"/>
                  </a:cubicBezTo>
                  <a:cubicBezTo>
                    <a:pt x="297" y="0"/>
                    <a:pt x="297" y="0"/>
                    <a:pt x="304" y="0"/>
                  </a:cubicBezTo>
                  <a:cubicBezTo>
                    <a:pt x="304" y="0"/>
                    <a:pt x="311" y="0"/>
                    <a:pt x="311" y="7"/>
                  </a:cubicBezTo>
                  <a:cubicBezTo>
                    <a:pt x="587" y="120"/>
                    <a:pt x="587" y="120"/>
                    <a:pt x="587" y="120"/>
                  </a:cubicBezTo>
                  <a:cubicBezTo>
                    <a:pt x="594" y="120"/>
                    <a:pt x="601" y="134"/>
                    <a:pt x="601" y="141"/>
                  </a:cubicBezTo>
                  <a:cubicBezTo>
                    <a:pt x="601" y="155"/>
                    <a:pt x="594" y="162"/>
                    <a:pt x="587" y="169"/>
                  </a:cubicBezTo>
                  <a:close/>
                  <a:moveTo>
                    <a:pt x="29" y="360"/>
                  </a:moveTo>
                  <a:lnTo>
                    <a:pt x="29" y="360"/>
                  </a:lnTo>
                  <a:cubicBezTo>
                    <a:pt x="36" y="360"/>
                    <a:pt x="36" y="360"/>
                    <a:pt x="43" y="360"/>
                  </a:cubicBezTo>
                  <a:cubicBezTo>
                    <a:pt x="304" y="473"/>
                    <a:pt x="304" y="473"/>
                    <a:pt x="304" y="473"/>
                  </a:cubicBezTo>
                  <a:cubicBezTo>
                    <a:pt x="566" y="360"/>
                    <a:pt x="566" y="360"/>
                    <a:pt x="566" y="360"/>
                  </a:cubicBezTo>
                  <a:lnTo>
                    <a:pt x="573" y="360"/>
                  </a:lnTo>
                  <a:cubicBezTo>
                    <a:pt x="594" y="360"/>
                    <a:pt x="601" y="374"/>
                    <a:pt x="601" y="388"/>
                  </a:cubicBezTo>
                  <a:cubicBezTo>
                    <a:pt x="601" y="403"/>
                    <a:pt x="594" y="410"/>
                    <a:pt x="587" y="417"/>
                  </a:cubicBezTo>
                  <a:cubicBezTo>
                    <a:pt x="311" y="530"/>
                    <a:pt x="311" y="530"/>
                    <a:pt x="311" y="530"/>
                  </a:cubicBezTo>
                  <a:lnTo>
                    <a:pt x="304" y="530"/>
                  </a:lnTo>
                  <a:cubicBezTo>
                    <a:pt x="297" y="530"/>
                    <a:pt x="297" y="530"/>
                    <a:pt x="290" y="530"/>
                  </a:cubicBezTo>
                  <a:cubicBezTo>
                    <a:pt x="15" y="417"/>
                    <a:pt x="15" y="417"/>
                    <a:pt x="15" y="417"/>
                  </a:cubicBezTo>
                  <a:cubicBezTo>
                    <a:pt x="7" y="410"/>
                    <a:pt x="0" y="403"/>
                    <a:pt x="0" y="388"/>
                  </a:cubicBezTo>
                  <a:cubicBezTo>
                    <a:pt x="0" y="374"/>
                    <a:pt x="15" y="360"/>
                    <a:pt x="29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id-ID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A030A60-642B-4FB5-B5D0-79E2164B7E39}"/>
              </a:ext>
            </a:extLst>
          </p:cNvPr>
          <p:cNvGrpSpPr/>
          <p:nvPr/>
        </p:nvGrpSpPr>
        <p:grpSpPr>
          <a:xfrm>
            <a:off x="5455133" y="3429000"/>
            <a:ext cx="2060758" cy="3109479"/>
            <a:chOff x="5611889" y="3429000"/>
            <a:chExt cx="2060758" cy="31094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8239C4-1380-47E1-A6C0-4B815473D2BB}"/>
                </a:ext>
              </a:extLst>
            </p:cNvPr>
            <p:cNvSpPr/>
            <p:nvPr/>
          </p:nvSpPr>
          <p:spPr>
            <a:xfrm>
              <a:off x="5611889" y="3429000"/>
              <a:ext cx="700288" cy="7002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42">
              <a:extLst>
                <a:ext uri="{FF2B5EF4-FFF2-40B4-BE49-F238E27FC236}">
                  <a16:creationId xmlns:a16="http://schemas.microsoft.com/office/drawing/2014/main" id="{9E9C9182-0BA6-4F45-996A-0891B9F006AD}"/>
                </a:ext>
              </a:extLst>
            </p:cNvPr>
            <p:cNvSpPr txBox="1"/>
            <p:nvPr/>
          </p:nvSpPr>
          <p:spPr>
            <a:xfrm>
              <a:off x="5626541" y="4337877"/>
              <a:ext cx="2046106" cy="22006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300" b="1" dirty="0">
                  <a:latin typeface="+mj-lt"/>
                  <a:ea typeface="Source Sans Pro Light" panose="020B0403030403020204" pitchFamily="34" charset="0"/>
                </a:rPr>
                <a:t>Although the ICDE </a:t>
              </a:r>
              <a:br>
                <a:rPr lang="en-US" sz="1300" b="1" dirty="0">
                  <a:latin typeface="+mj-lt"/>
                  <a:ea typeface="Source Sans Pro Light" panose="020B0403030403020204" pitchFamily="34" charset="0"/>
                </a:rPr>
              </a:br>
              <a:r>
                <a:rPr lang="en-US" sz="1300" b="1" dirty="0">
                  <a:latin typeface="+mj-lt"/>
                </a:rPr>
                <a:t>has existed for many years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, </a:t>
              </a:r>
              <a:b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</a:b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it is not yet at the necessary point of interoperability and optimal to make data available. </a:t>
              </a:r>
              <a:b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</a:b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It must incorporate new technologies in line with new global trends.</a:t>
              </a:r>
            </a:p>
            <a:p>
              <a:pPr lvl="0"/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 panose="020B0403030403020204" pitchFamily="34" charset="0"/>
              </a:endParaRPr>
            </a:p>
          </p:txBody>
        </p:sp>
        <p:sp>
          <p:nvSpPr>
            <p:cNvPr id="62" name="Freeform 162">
              <a:extLst>
                <a:ext uri="{FF2B5EF4-FFF2-40B4-BE49-F238E27FC236}">
                  <a16:creationId xmlns:a16="http://schemas.microsoft.com/office/drawing/2014/main" id="{22CEC149-9904-3F41-B0D8-537ED6F0C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555" y="3605574"/>
              <a:ext cx="394031" cy="347674"/>
            </a:xfrm>
            <a:custGeom>
              <a:avLst/>
              <a:gdLst>
                <a:gd name="T0" fmla="*/ 205475 w 601"/>
                <a:gd name="T1" fmla="*/ 190141 h 531"/>
                <a:gd name="T2" fmla="*/ 205475 w 601"/>
                <a:gd name="T3" fmla="*/ 190141 h 531"/>
                <a:gd name="T4" fmla="*/ 10058 w 601"/>
                <a:gd name="T5" fmla="*/ 190141 h 531"/>
                <a:gd name="T6" fmla="*/ 0 w 601"/>
                <a:gd name="T7" fmla="*/ 180096 h 531"/>
                <a:gd name="T8" fmla="*/ 0 w 601"/>
                <a:gd name="T9" fmla="*/ 10045 h 531"/>
                <a:gd name="T10" fmla="*/ 10058 w 601"/>
                <a:gd name="T11" fmla="*/ 0 h 531"/>
                <a:gd name="T12" fmla="*/ 205475 w 601"/>
                <a:gd name="T13" fmla="*/ 0 h 531"/>
                <a:gd name="T14" fmla="*/ 215533 w 601"/>
                <a:gd name="T15" fmla="*/ 10045 h 531"/>
                <a:gd name="T16" fmla="*/ 215533 w 601"/>
                <a:gd name="T17" fmla="*/ 180096 h 531"/>
                <a:gd name="T18" fmla="*/ 205475 w 601"/>
                <a:gd name="T19" fmla="*/ 190141 h 531"/>
                <a:gd name="T20" fmla="*/ 20116 w 601"/>
                <a:gd name="T21" fmla="*/ 10045 h 531"/>
                <a:gd name="T22" fmla="*/ 20116 w 601"/>
                <a:gd name="T23" fmla="*/ 10045 h 531"/>
                <a:gd name="T24" fmla="*/ 10058 w 601"/>
                <a:gd name="T25" fmla="*/ 20449 h 531"/>
                <a:gd name="T26" fmla="*/ 20116 w 601"/>
                <a:gd name="T27" fmla="*/ 30494 h 531"/>
                <a:gd name="T28" fmla="*/ 30175 w 601"/>
                <a:gd name="T29" fmla="*/ 20449 h 531"/>
                <a:gd name="T30" fmla="*/ 20116 w 601"/>
                <a:gd name="T31" fmla="*/ 10045 h 531"/>
                <a:gd name="T32" fmla="*/ 50650 w 601"/>
                <a:gd name="T33" fmla="*/ 10045 h 531"/>
                <a:gd name="T34" fmla="*/ 50650 w 601"/>
                <a:gd name="T35" fmla="*/ 10045 h 531"/>
                <a:gd name="T36" fmla="*/ 40592 w 601"/>
                <a:gd name="T37" fmla="*/ 20449 h 531"/>
                <a:gd name="T38" fmla="*/ 50650 w 601"/>
                <a:gd name="T39" fmla="*/ 30494 h 531"/>
                <a:gd name="T40" fmla="*/ 60708 w 601"/>
                <a:gd name="T41" fmla="*/ 20449 h 531"/>
                <a:gd name="T42" fmla="*/ 50650 w 601"/>
                <a:gd name="T43" fmla="*/ 10045 h 531"/>
                <a:gd name="T44" fmla="*/ 81184 w 601"/>
                <a:gd name="T45" fmla="*/ 10045 h 531"/>
                <a:gd name="T46" fmla="*/ 81184 w 601"/>
                <a:gd name="T47" fmla="*/ 10045 h 531"/>
                <a:gd name="T48" fmla="*/ 70767 w 601"/>
                <a:gd name="T49" fmla="*/ 20449 h 531"/>
                <a:gd name="T50" fmla="*/ 81184 w 601"/>
                <a:gd name="T51" fmla="*/ 30494 h 531"/>
                <a:gd name="T52" fmla="*/ 91242 w 601"/>
                <a:gd name="T53" fmla="*/ 20449 h 531"/>
                <a:gd name="T54" fmla="*/ 81184 w 601"/>
                <a:gd name="T55" fmla="*/ 10045 h 531"/>
                <a:gd name="T56" fmla="*/ 205475 w 601"/>
                <a:gd name="T57" fmla="*/ 40540 h 531"/>
                <a:gd name="T58" fmla="*/ 205475 w 601"/>
                <a:gd name="T59" fmla="*/ 40540 h 531"/>
                <a:gd name="T60" fmla="*/ 195416 w 601"/>
                <a:gd name="T61" fmla="*/ 40540 h 531"/>
                <a:gd name="T62" fmla="*/ 20116 w 601"/>
                <a:gd name="T63" fmla="*/ 40540 h 531"/>
                <a:gd name="T64" fmla="*/ 10058 w 601"/>
                <a:gd name="T65" fmla="*/ 40540 h 531"/>
                <a:gd name="T66" fmla="*/ 10058 w 601"/>
                <a:gd name="T67" fmla="*/ 180096 h 531"/>
                <a:gd name="T68" fmla="*/ 205475 w 601"/>
                <a:gd name="T69" fmla="*/ 180096 h 531"/>
                <a:gd name="T70" fmla="*/ 205475 w 601"/>
                <a:gd name="T71" fmla="*/ 40540 h 531"/>
                <a:gd name="T72" fmla="*/ 78669 w 601"/>
                <a:gd name="T73" fmla="*/ 101528 h 531"/>
                <a:gd name="T74" fmla="*/ 78669 w 601"/>
                <a:gd name="T75" fmla="*/ 101528 h 531"/>
                <a:gd name="T76" fmla="*/ 83699 w 601"/>
                <a:gd name="T77" fmla="*/ 106551 h 531"/>
                <a:gd name="T78" fmla="*/ 83699 w 601"/>
                <a:gd name="T79" fmla="*/ 106551 h 531"/>
                <a:gd name="T80" fmla="*/ 98786 w 601"/>
                <a:gd name="T81" fmla="*/ 119107 h 531"/>
                <a:gd name="T82" fmla="*/ 131834 w 601"/>
                <a:gd name="T83" fmla="*/ 86460 h 531"/>
                <a:gd name="T84" fmla="*/ 131834 w 601"/>
                <a:gd name="T85" fmla="*/ 86460 h 531"/>
                <a:gd name="T86" fmla="*/ 139378 w 601"/>
                <a:gd name="T87" fmla="*/ 81079 h 531"/>
                <a:gd name="T88" fmla="*/ 149795 w 601"/>
                <a:gd name="T89" fmla="*/ 91483 h 531"/>
                <a:gd name="T90" fmla="*/ 144407 w 601"/>
                <a:gd name="T91" fmla="*/ 99017 h 531"/>
                <a:gd name="T92" fmla="*/ 144407 w 601"/>
                <a:gd name="T93" fmla="*/ 99017 h 531"/>
                <a:gd name="T94" fmla="*/ 103815 w 601"/>
                <a:gd name="T95" fmla="*/ 139556 h 531"/>
                <a:gd name="T96" fmla="*/ 103815 w 601"/>
                <a:gd name="T97" fmla="*/ 139556 h 531"/>
                <a:gd name="T98" fmla="*/ 98786 w 601"/>
                <a:gd name="T99" fmla="*/ 142068 h 531"/>
                <a:gd name="T100" fmla="*/ 91242 w 601"/>
                <a:gd name="T101" fmla="*/ 139556 h 531"/>
                <a:gd name="T102" fmla="*/ 91242 w 601"/>
                <a:gd name="T103" fmla="*/ 139556 h 531"/>
                <a:gd name="T104" fmla="*/ 70767 w 601"/>
                <a:gd name="T105" fmla="*/ 119107 h 531"/>
                <a:gd name="T106" fmla="*/ 70767 w 601"/>
                <a:gd name="T107" fmla="*/ 119107 h 531"/>
                <a:gd name="T108" fmla="*/ 68252 w 601"/>
                <a:gd name="T109" fmla="*/ 111573 h 531"/>
                <a:gd name="T110" fmla="*/ 78669 w 601"/>
                <a:gd name="T111" fmla="*/ 101528 h 53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01" h="531">
                  <a:moveTo>
                    <a:pt x="572" y="530"/>
                  </a:moveTo>
                  <a:lnTo>
                    <a:pt x="572" y="530"/>
                  </a:lnTo>
                  <a:cubicBezTo>
                    <a:pt x="28" y="530"/>
                    <a:pt x="28" y="530"/>
                    <a:pt x="28" y="530"/>
                  </a:cubicBezTo>
                  <a:cubicBezTo>
                    <a:pt x="14" y="530"/>
                    <a:pt x="0" y="516"/>
                    <a:pt x="0" y="50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93" y="0"/>
                    <a:pt x="600" y="14"/>
                    <a:pt x="600" y="28"/>
                  </a:cubicBezTo>
                  <a:cubicBezTo>
                    <a:pt x="600" y="502"/>
                    <a:pt x="600" y="502"/>
                    <a:pt x="600" y="502"/>
                  </a:cubicBezTo>
                  <a:cubicBezTo>
                    <a:pt x="600" y="516"/>
                    <a:pt x="593" y="530"/>
                    <a:pt x="572" y="530"/>
                  </a:cubicBezTo>
                  <a:close/>
                  <a:moveTo>
                    <a:pt x="56" y="28"/>
                  </a:moveTo>
                  <a:lnTo>
                    <a:pt x="56" y="28"/>
                  </a:lnTo>
                  <a:cubicBezTo>
                    <a:pt x="42" y="28"/>
                    <a:pt x="28" y="43"/>
                    <a:pt x="28" y="57"/>
                  </a:cubicBezTo>
                  <a:cubicBezTo>
                    <a:pt x="28" y="78"/>
                    <a:pt x="42" y="85"/>
                    <a:pt x="56" y="85"/>
                  </a:cubicBezTo>
                  <a:cubicBezTo>
                    <a:pt x="70" y="85"/>
                    <a:pt x="84" y="78"/>
                    <a:pt x="84" y="57"/>
                  </a:cubicBezTo>
                  <a:cubicBezTo>
                    <a:pt x="84" y="43"/>
                    <a:pt x="70" y="28"/>
                    <a:pt x="56" y="28"/>
                  </a:cubicBezTo>
                  <a:close/>
                  <a:moveTo>
                    <a:pt x="141" y="28"/>
                  </a:moveTo>
                  <a:lnTo>
                    <a:pt x="141" y="28"/>
                  </a:lnTo>
                  <a:cubicBezTo>
                    <a:pt x="127" y="28"/>
                    <a:pt x="113" y="43"/>
                    <a:pt x="113" y="57"/>
                  </a:cubicBezTo>
                  <a:cubicBezTo>
                    <a:pt x="113" y="78"/>
                    <a:pt x="127" y="85"/>
                    <a:pt x="141" y="85"/>
                  </a:cubicBezTo>
                  <a:cubicBezTo>
                    <a:pt x="155" y="85"/>
                    <a:pt x="169" y="78"/>
                    <a:pt x="169" y="57"/>
                  </a:cubicBezTo>
                  <a:cubicBezTo>
                    <a:pt x="169" y="43"/>
                    <a:pt x="155" y="28"/>
                    <a:pt x="141" y="28"/>
                  </a:cubicBezTo>
                  <a:close/>
                  <a:moveTo>
                    <a:pt x="226" y="28"/>
                  </a:moveTo>
                  <a:lnTo>
                    <a:pt x="226" y="28"/>
                  </a:lnTo>
                  <a:cubicBezTo>
                    <a:pt x="212" y="28"/>
                    <a:pt x="197" y="43"/>
                    <a:pt x="197" y="57"/>
                  </a:cubicBezTo>
                  <a:cubicBezTo>
                    <a:pt x="197" y="78"/>
                    <a:pt x="212" y="85"/>
                    <a:pt x="226" y="85"/>
                  </a:cubicBezTo>
                  <a:cubicBezTo>
                    <a:pt x="240" y="85"/>
                    <a:pt x="254" y="78"/>
                    <a:pt x="254" y="57"/>
                  </a:cubicBezTo>
                  <a:cubicBezTo>
                    <a:pt x="254" y="43"/>
                    <a:pt x="240" y="28"/>
                    <a:pt x="226" y="28"/>
                  </a:cubicBezTo>
                  <a:close/>
                  <a:moveTo>
                    <a:pt x="572" y="113"/>
                  </a:moveTo>
                  <a:lnTo>
                    <a:pt x="572" y="113"/>
                  </a:lnTo>
                  <a:cubicBezTo>
                    <a:pt x="544" y="113"/>
                    <a:pt x="544" y="113"/>
                    <a:pt x="544" y="113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502"/>
                    <a:pt x="28" y="502"/>
                    <a:pt x="28" y="502"/>
                  </a:cubicBezTo>
                  <a:cubicBezTo>
                    <a:pt x="572" y="502"/>
                    <a:pt x="572" y="502"/>
                    <a:pt x="572" y="502"/>
                  </a:cubicBezTo>
                  <a:lnTo>
                    <a:pt x="572" y="113"/>
                  </a:lnTo>
                  <a:close/>
                  <a:moveTo>
                    <a:pt x="219" y="283"/>
                  </a:moveTo>
                  <a:lnTo>
                    <a:pt x="219" y="283"/>
                  </a:lnTo>
                  <a:cubicBezTo>
                    <a:pt x="226" y="283"/>
                    <a:pt x="233" y="290"/>
                    <a:pt x="233" y="297"/>
                  </a:cubicBezTo>
                  <a:cubicBezTo>
                    <a:pt x="275" y="332"/>
                    <a:pt x="275" y="332"/>
                    <a:pt x="275" y="332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74" y="234"/>
                    <a:pt x="381" y="226"/>
                    <a:pt x="388" y="226"/>
                  </a:cubicBezTo>
                  <a:cubicBezTo>
                    <a:pt x="402" y="226"/>
                    <a:pt x="417" y="241"/>
                    <a:pt x="417" y="255"/>
                  </a:cubicBezTo>
                  <a:cubicBezTo>
                    <a:pt x="417" y="262"/>
                    <a:pt x="410" y="269"/>
                    <a:pt x="402" y="276"/>
                  </a:cubicBezTo>
                  <a:cubicBezTo>
                    <a:pt x="289" y="389"/>
                    <a:pt x="289" y="389"/>
                    <a:pt x="289" y="389"/>
                  </a:cubicBezTo>
                  <a:cubicBezTo>
                    <a:pt x="289" y="396"/>
                    <a:pt x="282" y="396"/>
                    <a:pt x="275" y="396"/>
                  </a:cubicBezTo>
                  <a:cubicBezTo>
                    <a:pt x="268" y="396"/>
                    <a:pt x="261" y="396"/>
                    <a:pt x="254" y="389"/>
                  </a:cubicBezTo>
                  <a:cubicBezTo>
                    <a:pt x="197" y="332"/>
                    <a:pt x="197" y="332"/>
                    <a:pt x="197" y="332"/>
                  </a:cubicBezTo>
                  <a:cubicBezTo>
                    <a:pt x="190" y="325"/>
                    <a:pt x="190" y="318"/>
                    <a:pt x="190" y="311"/>
                  </a:cubicBezTo>
                  <a:cubicBezTo>
                    <a:pt x="190" y="297"/>
                    <a:pt x="197" y="283"/>
                    <a:pt x="219" y="2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96D74A3E-208E-46E5-8703-FE7B32211918}"/>
              </a:ext>
            </a:extLst>
          </p:cNvPr>
          <p:cNvGrpSpPr/>
          <p:nvPr/>
        </p:nvGrpSpPr>
        <p:grpSpPr>
          <a:xfrm>
            <a:off x="7756534" y="3429000"/>
            <a:ext cx="1812601" cy="2309260"/>
            <a:chOff x="7913290" y="3429000"/>
            <a:chExt cx="1812601" cy="2309260"/>
          </a:xfrm>
        </p:grpSpPr>
        <p:sp>
          <p:nvSpPr>
            <p:cNvPr id="32" name="Oval 44">
              <a:extLst>
                <a:ext uri="{FF2B5EF4-FFF2-40B4-BE49-F238E27FC236}">
                  <a16:creationId xmlns:a16="http://schemas.microsoft.com/office/drawing/2014/main" id="{455F1E8A-683A-1947-AEF4-7A6FA4FF1BA1}"/>
                </a:ext>
              </a:extLst>
            </p:cNvPr>
            <p:cNvSpPr/>
            <p:nvPr/>
          </p:nvSpPr>
          <p:spPr>
            <a:xfrm>
              <a:off x="7913290" y="3429000"/>
              <a:ext cx="700288" cy="7002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DBC466FC-F0EC-3F4D-A302-0971C5378B75}"/>
                </a:ext>
              </a:extLst>
            </p:cNvPr>
            <p:cNvSpPr txBox="1"/>
            <p:nvPr/>
          </p:nvSpPr>
          <p:spPr>
            <a:xfrm>
              <a:off x="7927942" y="4337877"/>
              <a:ext cx="1797949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300" b="1" dirty="0">
                  <a:latin typeface="+mj-lt"/>
                  <a:ea typeface="Source Sans Pro Light" panose="020B0403030403020204" pitchFamily="34" charset="0"/>
                </a:rPr>
                <a:t>A wide range of </a:t>
              </a:r>
              <a:r>
                <a:rPr lang="en-US" sz="1300" b="1" dirty="0">
                  <a:latin typeface="+mj-lt"/>
                </a:rPr>
                <a:t>institutions and sectors 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already implement standards, but this is not the reality in most of the country.</a:t>
              </a:r>
            </a:p>
            <a:p>
              <a:pPr lvl="0"/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 panose="020B0403030403020204" pitchFamily="34" charset="0"/>
              </a:endParaRPr>
            </a:p>
          </p:txBody>
        </p:sp>
        <p:sp>
          <p:nvSpPr>
            <p:cNvPr id="63" name="Freeform 108">
              <a:extLst>
                <a:ext uri="{FF2B5EF4-FFF2-40B4-BE49-F238E27FC236}">
                  <a16:creationId xmlns:a16="http://schemas.microsoft.com/office/drawing/2014/main" id="{15782FE5-8D13-B34A-A53B-B91B91EA4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6614" y="3578482"/>
              <a:ext cx="419375" cy="416401"/>
            </a:xfrm>
            <a:custGeom>
              <a:avLst/>
              <a:gdLst>
                <a:gd name="T0" fmla="*/ 211226 w 497"/>
                <a:gd name="T1" fmla="*/ 103092 h 498"/>
                <a:gd name="T2" fmla="*/ 191410 w 497"/>
                <a:gd name="T3" fmla="*/ 111125 h 498"/>
                <a:gd name="T4" fmla="*/ 211226 w 497"/>
                <a:gd name="T5" fmla="*/ 122728 h 498"/>
                <a:gd name="T6" fmla="*/ 211226 w 497"/>
                <a:gd name="T7" fmla="*/ 103092 h 498"/>
                <a:gd name="T8" fmla="*/ 111693 w 497"/>
                <a:gd name="T9" fmla="*/ 51769 h 498"/>
                <a:gd name="T10" fmla="*/ 111693 w 497"/>
                <a:gd name="T11" fmla="*/ 174497 h 498"/>
                <a:gd name="T12" fmla="*/ 111693 w 497"/>
                <a:gd name="T13" fmla="*/ 51769 h 498"/>
                <a:gd name="T14" fmla="*/ 111693 w 497"/>
                <a:gd name="T15" fmla="*/ 154415 h 498"/>
                <a:gd name="T16" fmla="*/ 111693 w 497"/>
                <a:gd name="T17" fmla="*/ 67389 h 498"/>
                <a:gd name="T18" fmla="*/ 31977 w 497"/>
                <a:gd name="T19" fmla="*/ 111125 h 498"/>
                <a:gd name="T20" fmla="*/ 23870 w 497"/>
                <a:gd name="T21" fmla="*/ 103092 h 498"/>
                <a:gd name="T22" fmla="*/ 0 w 497"/>
                <a:gd name="T23" fmla="*/ 111125 h 498"/>
                <a:gd name="T24" fmla="*/ 23870 w 497"/>
                <a:gd name="T25" fmla="*/ 122728 h 498"/>
                <a:gd name="T26" fmla="*/ 111693 w 497"/>
                <a:gd name="T27" fmla="*/ 35703 h 498"/>
                <a:gd name="T28" fmla="*/ 119350 w 497"/>
                <a:gd name="T29" fmla="*/ 23653 h 498"/>
                <a:gd name="T30" fmla="*/ 111693 w 497"/>
                <a:gd name="T31" fmla="*/ 0 h 498"/>
                <a:gd name="T32" fmla="*/ 103587 w 497"/>
                <a:gd name="T33" fmla="*/ 23653 h 498"/>
                <a:gd name="T34" fmla="*/ 111693 w 497"/>
                <a:gd name="T35" fmla="*/ 190117 h 498"/>
                <a:gd name="T36" fmla="*/ 103587 w 497"/>
                <a:gd name="T37" fmla="*/ 202167 h 498"/>
                <a:gd name="T38" fmla="*/ 111693 w 497"/>
                <a:gd name="T39" fmla="*/ 221804 h 498"/>
                <a:gd name="T40" fmla="*/ 119350 w 497"/>
                <a:gd name="T41" fmla="*/ 202167 h 498"/>
                <a:gd name="T42" fmla="*/ 195463 w 497"/>
                <a:gd name="T43" fmla="*/ 43736 h 498"/>
                <a:gd name="T44" fmla="*/ 195463 w 497"/>
                <a:gd name="T45" fmla="*/ 27670 h 498"/>
                <a:gd name="T46" fmla="*/ 171593 w 497"/>
                <a:gd name="T47" fmla="*/ 39719 h 498"/>
                <a:gd name="T48" fmla="*/ 187357 w 497"/>
                <a:gd name="T49" fmla="*/ 51769 h 498"/>
                <a:gd name="T50" fmla="*/ 36030 w 497"/>
                <a:gd name="T51" fmla="*/ 174497 h 498"/>
                <a:gd name="T52" fmla="*/ 27923 w 497"/>
                <a:gd name="T53" fmla="*/ 182084 h 498"/>
                <a:gd name="T54" fmla="*/ 43686 w 497"/>
                <a:gd name="T55" fmla="*/ 194134 h 498"/>
                <a:gd name="T56" fmla="*/ 51793 w 497"/>
                <a:gd name="T57" fmla="*/ 170035 h 498"/>
                <a:gd name="T58" fmla="*/ 43686 w 497"/>
                <a:gd name="T59" fmla="*/ 32133 h 498"/>
                <a:gd name="T60" fmla="*/ 27923 w 497"/>
                <a:gd name="T61" fmla="*/ 27670 h 498"/>
                <a:gd name="T62" fmla="*/ 36030 w 497"/>
                <a:gd name="T63" fmla="*/ 51769 h 498"/>
                <a:gd name="T64" fmla="*/ 47740 w 497"/>
                <a:gd name="T65" fmla="*/ 39719 h 498"/>
                <a:gd name="T66" fmla="*/ 171593 w 497"/>
                <a:gd name="T67" fmla="*/ 186101 h 498"/>
                <a:gd name="T68" fmla="*/ 179700 w 497"/>
                <a:gd name="T69" fmla="*/ 194134 h 498"/>
                <a:gd name="T70" fmla="*/ 195463 w 497"/>
                <a:gd name="T71" fmla="*/ 182084 h 498"/>
                <a:gd name="T72" fmla="*/ 171593 w 497"/>
                <a:gd name="T73" fmla="*/ 170035 h 49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97" h="498">
                  <a:moveTo>
                    <a:pt x="469" y="231"/>
                  </a:moveTo>
                  <a:lnTo>
                    <a:pt x="469" y="231"/>
                  </a:lnTo>
                  <a:cubicBezTo>
                    <a:pt x="469" y="231"/>
                    <a:pt x="452" y="231"/>
                    <a:pt x="443" y="231"/>
                  </a:cubicBezTo>
                  <a:cubicBezTo>
                    <a:pt x="434" y="231"/>
                    <a:pt x="425" y="240"/>
                    <a:pt x="425" y="249"/>
                  </a:cubicBezTo>
                  <a:cubicBezTo>
                    <a:pt x="425" y="266"/>
                    <a:pt x="434" y="275"/>
                    <a:pt x="443" y="275"/>
                  </a:cubicBezTo>
                  <a:cubicBezTo>
                    <a:pt x="452" y="275"/>
                    <a:pt x="469" y="275"/>
                    <a:pt x="469" y="275"/>
                  </a:cubicBezTo>
                  <a:cubicBezTo>
                    <a:pt x="487" y="275"/>
                    <a:pt x="496" y="266"/>
                    <a:pt x="496" y="249"/>
                  </a:cubicBezTo>
                  <a:cubicBezTo>
                    <a:pt x="496" y="240"/>
                    <a:pt x="487" y="231"/>
                    <a:pt x="469" y="231"/>
                  </a:cubicBezTo>
                  <a:close/>
                  <a:moveTo>
                    <a:pt x="248" y="116"/>
                  </a:moveTo>
                  <a:lnTo>
                    <a:pt x="248" y="116"/>
                  </a:lnTo>
                  <a:cubicBezTo>
                    <a:pt x="168" y="116"/>
                    <a:pt x="115" y="178"/>
                    <a:pt x="115" y="249"/>
                  </a:cubicBezTo>
                  <a:cubicBezTo>
                    <a:pt x="115" y="328"/>
                    <a:pt x="168" y="391"/>
                    <a:pt x="248" y="391"/>
                  </a:cubicBezTo>
                  <a:cubicBezTo>
                    <a:pt x="328" y="391"/>
                    <a:pt x="381" y="328"/>
                    <a:pt x="381" y="249"/>
                  </a:cubicBezTo>
                  <a:cubicBezTo>
                    <a:pt x="381" y="178"/>
                    <a:pt x="328" y="116"/>
                    <a:pt x="248" y="116"/>
                  </a:cubicBezTo>
                  <a:close/>
                  <a:moveTo>
                    <a:pt x="248" y="346"/>
                  </a:moveTo>
                  <a:lnTo>
                    <a:pt x="248" y="346"/>
                  </a:lnTo>
                  <a:cubicBezTo>
                    <a:pt x="195" y="346"/>
                    <a:pt x="150" y="302"/>
                    <a:pt x="150" y="249"/>
                  </a:cubicBezTo>
                  <a:cubicBezTo>
                    <a:pt x="150" y="196"/>
                    <a:pt x="195" y="151"/>
                    <a:pt x="248" y="151"/>
                  </a:cubicBezTo>
                  <a:lnTo>
                    <a:pt x="248" y="346"/>
                  </a:lnTo>
                  <a:close/>
                  <a:moveTo>
                    <a:pt x="71" y="249"/>
                  </a:moveTo>
                  <a:lnTo>
                    <a:pt x="71" y="249"/>
                  </a:lnTo>
                  <a:cubicBezTo>
                    <a:pt x="71" y="240"/>
                    <a:pt x="62" y="231"/>
                    <a:pt x="53" y="231"/>
                  </a:cubicBezTo>
                  <a:cubicBezTo>
                    <a:pt x="44" y="231"/>
                    <a:pt x="27" y="231"/>
                    <a:pt x="27" y="231"/>
                  </a:cubicBezTo>
                  <a:cubicBezTo>
                    <a:pt x="9" y="231"/>
                    <a:pt x="0" y="240"/>
                    <a:pt x="0" y="249"/>
                  </a:cubicBezTo>
                  <a:cubicBezTo>
                    <a:pt x="0" y="266"/>
                    <a:pt x="9" y="275"/>
                    <a:pt x="27" y="275"/>
                  </a:cubicBezTo>
                  <a:cubicBezTo>
                    <a:pt x="27" y="275"/>
                    <a:pt x="44" y="275"/>
                    <a:pt x="53" y="275"/>
                  </a:cubicBezTo>
                  <a:cubicBezTo>
                    <a:pt x="62" y="275"/>
                    <a:pt x="71" y="266"/>
                    <a:pt x="71" y="249"/>
                  </a:cubicBezTo>
                  <a:close/>
                  <a:moveTo>
                    <a:pt x="248" y="80"/>
                  </a:moveTo>
                  <a:lnTo>
                    <a:pt x="248" y="80"/>
                  </a:lnTo>
                  <a:cubicBezTo>
                    <a:pt x="256" y="80"/>
                    <a:pt x="265" y="62"/>
                    <a:pt x="265" y="53"/>
                  </a:cubicBezTo>
                  <a:cubicBezTo>
                    <a:pt x="265" y="45"/>
                    <a:pt x="265" y="36"/>
                    <a:pt x="265" y="27"/>
                  </a:cubicBezTo>
                  <a:cubicBezTo>
                    <a:pt x="265" y="18"/>
                    <a:pt x="256" y="0"/>
                    <a:pt x="248" y="0"/>
                  </a:cubicBezTo>
                  <a:cubicBezTo>
                    <a:pt x="239" y="0"/>
                    <a:pt x="230" y="18"/>
                    <a:pt x="230" y="27"/>
                  </a:cubicBezTo>
                  <a:cubicBezTo>
                    <a:pt x="230" y="36"/>
                    <a:pt x="230" y="45"/>
                    <a:pt x="230" y="53"/>
                  </a:cubicBezTo>
                  <a:cubicBezTo>
                    <a:pt x="230" y="62"/>
                    <a:pt x="239" y="80"/>
                    <a:pt x="248" y="80"/>
                  </a:cubicBezTo>
                  <a:close/>
                  <a:moveTo>
                    <a:pt x="248" y="426"/>
                  </a:moveTo>
                  <a:lnTo>
                    <a:pt x="248" y="426"/>
                  </a:lnTo>
                  <a:cubicBezTo>
                    <a:pt x="239" y="426"/>
                    <a:pt x="230" y="435"/>
                    <a:pt x="230" y="453"/>
                  </a:cubicBezTo>
                  <a:lnTo>
                    <a:pt x="230" y="470"/>
                  </a:lnTo>
                  <a:cubicBezTo>
                    <a:pt x="230" y="488"/>
                    <a:pt x="239" y="497"/>
                    <a:pt x="248" y="497"/>
                  </a:cubicBezTo>
                  <a:cubicBezTo>
                    <a:pt x="256" y="497"/>
                    <a:pt x="265" y="488"/>
                    <a:pt x="265" y="470"/>
                  </a:cubicBezTo>
                  <a:lnTo>
                    <a:pt x="265" y="453"/>
                  </a:lnTo>
                  <a:cubicBezTo>
                    <a:pt x="265" y="435"/>
                    <a:pt x="256" y="426"/>
                    <a:pt x="248" y="426"/>
                  </a:cubicBezTo>
                  <a:close/>
                  <a:moveTo>
                    <a:pt x="434" y="98"/>
                  </a:moveTo>
                  <a:lnTo>
                    <a:pt x="434" y="98"/>
                  </a:lnTo>
                  <a:cubicBezTo>
                    <a:pt x="443" y="89"/>
                    <a:pt x="443" y="72"/>
                    <a:pt x="434" y="62"/>
                  </a:cubicBezTo>
                  <a:cubicBezTo>
                    <a:pt x="425" y="53"/>
                    <a:pt x="416" y="62"/>
                    <a:pt x="399" y="72"/>
                  </a:cubicBezTo>
                  <a:cubicBezTo>
                    <a:pt x="399" y="72"/>
                    <a:pt x="390" y="80"/>
                    <a:pt x="381" y="89"/>
                  </a:cubicBezTo>
                  <a:cubicBezTo>
                    <a:pt x="372" y="98"/>
                    <a:pt x="372" y="107"/>
                    <a:pt x="381" y="116"/>
                  </a:cubicBezTo>
                  <a:cubicBezTo>
                    <a:pt x="390" y="125"/>
                    <a:pt x="408" y="125"/>
                    <a:pt x="416" y="116"/>
                  </a:cubicBezTo>
                  <a:cubicBezTo>
                    <a:pt x="416" y="107"/>
                    <a:pt x="425" y="98"/>
                    <a:pt x="434" y="98"/>
                  </a:cubicBezTo>
                  <a:close/>
                  <a:moveTo>
                    <a:pt x="80" y="391"/>
                  </a:moveTo>
                  <a:lnTo>
                    <a:pt x="80" y="391"/>
                  </a:lnTo>
                  <a:cubicBezTo>
                    <a:pt x="80" y="391"/>
                    <a:pt x="71" y="400"/>
                    <a:pt x="62" y="408"/>
                  </a:cubicBezTo>
                  <a:cubicBezTo>
                    <a:pt x="53" y="417"/>
                    <a:pt x="53" y="426"/>
                    <a:pt x="62" y="435"/>
                  </a:cubicBezTo>
                  <a:cubicBezTo>
                    <a:pt x="71" y="444"/>
                    <a:pt x="80" y="444"/>
                    <a:pt x="97" y="435"/>
                  </a:cubicBezTo>
                  <a:lnTo>
                    <a:pt x="106" y="417"/>
                  </a:lnTo>
                  <a:cubicBezTo>
                    <a:pt x="124" y="408"/>
                    <a:pt x="124" y="391"/>
                    <a:pt x="115" y="381"/>
                  </a:cubicBezTo>
                  <a:cubicBezTo>
                    <a:pt x="106" y="381"/>
                    <a:pt x="89" y="381"/>
                    <a:pt x="80" y="391"/>
                  </a:cubicBezTo>
                  <a:close/>
                  <a:moveTo>
                    <a:pt x="97" y="72"/>
                  </a:moveTo>
                  <a:lnTo>
                    <a:pt x="97" y="72"/>
                  </a:lnTo>
                  <a:cubicBezTo>
                    <a:pt x="80" y="62"/>
                    <a:pt x="71" y="53"/>
                    <a:pt x="62" y="62"/>
                  </a:cubicBezTo>
                  <a:cubicBezTo>
                    <a:pt x="53" y="72"/>
                    <a:pt x="53" y="89"/>
                    <a:pt x="62" y="98"/>
                  </a:cubicBezTo>
                  <a:cubicBezTo>
                    <a:pt x="71" y="98"/>
                    <a:pt x="80" y="107"/>
                    <a:pt x="80" y="116"/>
                  </a:cubicBezTo>
                  <a:cubicBezTo>
                    <a:pt x="89" y="125"/>
                    <a:pt x="106" y="125"/>
                    <a:pt x="115" y="116"/>
                  </a:cubicBezTo>
                  <a:cubicBezTo>
                    <a:pt x="124" y="107"/>
                    <a:pt x="124" y="98"/>
                    <a:pt x="106" y="89"/>
                  </a:cubicBezTo>
                  <a:cubicBezTo>
                    <a:pt x="106" y="80"/>
                    <a:pt x="97" y="72"/>
                    <a:pt x="97" y="72"/>
                  </a:cubicBezTo>
                  <a:close/>
                  <a:moveTo>
                    <a:pt x="381" y="417"/>
                  </a:moveTo>
                  <a:lnTo>
                    <a:pt x="381" y="417"/>
                  </a:lnTo>
                  <a:cubicBezTo>
                    <a:pt x="390" y="417"/>
                    <a:pt x="399" y="435"/>
                    <a:pt x="399" y="435"/>
                  </a:cubicBezTo>
                  <a:cubicBezTo>
                    <a:pt x="416" y="444"/>
                    <a:pt x="425" y="444"/>
                    <a:pt x="434" y="435"/>
                  </a:cubicBezTo>
                  <a:cubicBezTo>
                    <a:pt x="443" y="426"/>
                    <a:pt x="443" y="417"/>
                    <a:pt x="434" y="408"/>
                  </a:cubicBezTo>
                  <a:cubicBezTo>
                    <a:pt x="425" y="400"/>
                    <a:pt x="416" y="391"/>
                    <a:pt x="416" y="391"/>
                  </a:cubicBezTo>
                  <a:cubicBezTo>
                    <a:pt x="408" y="381"/>
                    <a:pt x="390" y="381"/>
                    <a:pt x="381" y="381"/>
                  </a:cubicBezTo>
                  <a:cubicBezTo>
                    <a:pt x="372" y="391"/>
                    <a:pt x="372" y="408"/>
                    <a:pt x="381" y="4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eaLnBrk="1" hangingPunct="1">
                <a:defRPr/>
              </a:pPr>
              <a:endParaRPr lang="id-ID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EDB2DA31-5F08-4EF3-981F-D56F6E463AD3}"/>
              </a:ext>
            </a:extLst>
          </p:cNvPr>
          <p:cNvGrpSpPr/>
          <p:nvPr/>
        </p:nvGrpSpPr>
        <p:grpSpPr>
          <a:xfrm>
            <a:off x="9824430" y="3429000"/>
            <a:ext cx="2079926" cy="2309260"/>
            <a:chOff x="9981186" y="3429000"/>
            <a:chExt cx="2079926" cy="2309260"/>
          </a:xfrm>
        </p:grpSpPr>
        <p:sp>
          <p:nvSpPr>
            <p:cNvPr id="44" name="Oval 44">
              <a:extLst>
                <a:ext uri="{FF2B5EF4-FFF2-40B4-BE49-F238E27FC236}">
                  <a16:creationId xmlns:a16="http://schemas.microsoft.com/office/drawing/2014/main" id="{C579CF26-F455-A84E-B8C7-6FCB445FC3E8}"/>
                </a:ext>
              </a:extLst>
            </p:cNvPr>
            <p:cNvSpPr/>
            <p:nvPr/>
          </p:nvSpPr>
          <p:spPr>
            <a:xfrm>
              <a:off x="9981186" y="3429000"/>
              <a:ext cx="700288" cy="7002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42">
              <a:extLst>
                <a:ext uri="{FF2B5EF4-FFF2-40B4-BE49-F238E27FC236}">
                  <a16:creationId xmlns:a16="http://schemas.microsoft.com/office/drawing/2014/main" id="{EBFE10D0-8FC4-3643-8B7D-B3FE5E93C351}"/>
                </a:ext>
              </a:extLst>
            </p:cNvPr>
            <p:cNvSpPr txBox="1"/>
            <p:nvPr/>
          </p:nvSpPr>
          <p:spPr>
            <a:xfrm>
              <a:off x="9995838" y="4337877"/>
              <a:ext cx="2065274" cy="14003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1300" b="1" dirty="0">
                  <a:latin typeface="+mj-lt"/>
                  <a:ea typeface="Source Sans Pro Light" panose="020B0403030403020204" pitchFamily="34" charset="0"/>
                </a:rPr>
                <a:t>It is necessary </a:t>
              </a:r>
              <a:br>
                <a:rPr lang="en-US" sz="1300" b="1" dirty="0">
                  <a:latin typeface="+mj-lt"/>
                  <a:ea typeface="Source Sans Pro Light" panose="020B0403030403020204" pitchFamily="34" charset="0"/>
                </a:rPr>
              </a:br>
              <a:r>
                <a:rPr lang="en-US" sz="1300" b="1" dirty="0">
                  <a:latin typeface="+mj-lt"/>
                </a:rPr>
                <a:t>to work on strengthening capacities </a:t>
              </a:r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Source Sans Pro Light" panose="020B0403030403020204" pitchFamily="34" charset="0"/>
                </a:rPr>
                <a:t>according to the status of each entity, institution or territory.</a:t>
              </a:r>
              <a:endParaRPr lang="es-CO" sz="1300" dirty="0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 panose="020B0403030403020204" pitchFamily="34" charset="0"/>
              </a:endParaRPr>
            </a:p>
            <a:p>
              <a:pPr lvl="0"/>
              <a:endPara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Source Sans Pro Light" panose="020B0403030403020204" pitchFamily="34" charset="0"/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id="{BB194AD3-1619-C241-9FCF-6470CB59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8433" y="3610818"/>
              <a:ext cx="407358" cy="339060"/>
            </a:xfrm>
            <a:custGeom>
              <a:avLst/>
              <a:gdLst>
                <a:gd name="T0" fmla="*/ 912784059 w 77"/>
                <a:gd name="T1" fmla="*/ 606275040 h 64"/>
                <a:gd name="T2" fmla="*/ 889075472 w 77"/>
                <a:gd name="T3" fmla="*/ 653824469 h 64"/>
                <a:gd name="T4" fmla="*/ 699406772 w 77"/>
                <a:gd name="T5" fmla="*/ 748926774 h 64"/>
                <a:gd name="T6" fmla="*/ 675698185 w 77"/>
                <a:gd name="T7" fmla="*/ 760814993 h 64"/>
                <a:gd name="T8" fmla="*/ 651989597 w 77"/>
                <a:gd name="T9" fmla="*/ 748926774 h 64"/>
                <a:gd name="T10" fmla="*/ 462320898 w 77"/>
                <a:gd name="T11" fmla="*/ 653824469 h 64"/>
                <a:gd name="T12" fmla="*/ 462320898 w 77"/>
                <a:gd name="T13" fmla="*/ 653824469 h 64"/>
                <a:gd name="T14" fmla="*/ 450463161 w 77"/>
                <a:gd name="T15" fmla="*/ 653824469 h 64"/>
                <a:gd name="T16" fmla="*/ 260794462 w 77"/>
                <a:gd name="T17" fmla="*/ 748926774 h 64"/>
                <a:gd name="T18" fmla="*/ 237085874 w 77"/>
                <a:gd name="T19" fmla="*/ 760814993 h 64"/>
                <a:gd name="T20" fmla="*/ 213377287 w 77"/>
                <a:gd name="T21" fmla="*/ 748926774 h 64"/>
                <a:gd name="T22" fmla="*/ 23708587 w 77"/>
                <a:gd name="T23" fmla="*/ 653824469 h 64"/>
                <a:gd name="T24" fmla="*/ 0 w 77"/>
                <a:gd name="T25" fmla="*/ 606275040 h 64"/>
                <a:gd name="T26" fmla="*/ 0 w 77"/>
                <a:gd name="T27" fmla="*/ 439846868 h 64"/>
                <a:gd name="T28" fmla="*/ 35562881 w 77"/>
                <a:gd name="T29" fmla="*/ 380409221 h 64"/>
                <a:gd name="T30" fmla="*/ 213377287 w 77"/>
                <a:gd name="T31" fmla="*/ 309079906 h 64"/>
                <a:gd name="T32" fmla="*/ 213377287 w 77"/>
                <a:gd name="T33" fmla="*/ 130763515 h 64"/>
                <a:gd name="T34" fmla="*/ 248940168 w 77"/>
                <a:gd name="T35" fmla="*/ 83214086 h 64"/>
                <a:gd name="T36" fmla="*/ 438608867 w 77"/>
                <a:gd name="T37" fmla="*/ 0 h 64"/>
                <a:gd name="T38" fmla="*/ 462320898 w 77"/>
                <a:gd name="T39" fmla="*/ 0 h 64"/>
                <a:gd name="T40" fmla="*/ 474175192 w 77"/>
                <a:gd name="T41" fmla="*/ 0 h 64"/>
                <a:gd name="T42" fmla="*/ 663843891 w 77"/>
                <a:gd name="T43" fmla="*/ 83214086 h 64"/>
                <a:gd name="T44" fmla="*/ 699406772 w 77"/>
                <a:gd name="T45" fmla="*/ 130763515 h 64"/>
                <a:gd name="T46" fmla="*/ 699406772 w 77"/>
                <a:gd name="T47" fmla="*/ 309079906 h 64"/>
                <a:gd name="T48" fmla="*/ 889075472 w 77"/>
                <a:gd name="T49" fmla="*/ 380409221 h 64"/>
                <a:gd name="T50" fmla="*/ 912784059 w 77"/>
                <a:gd name="T51" fmla="*/ 439846868 h 64"/>
                <a:gd name="T52" fmla="*/ 912784059 w 77"/>
                <a:gd name="T53" fmla="*/ 606275040 h 64"/>
                <a:gd name="T54" fmla="*/ 414900280 w 77"/>
                <a:gd name="T55" fmla="*/ 427958649 h 64"/>
                <a:gd name="T56" fmla="*/ 237085874 w 77"/>
                <a:gd name="T57" fmla="*/ 356632782 h 64"/>
                <a:gd name="T58" fmla="*/ 71125762 w 77"/>
                <a:gd name="T59" fmla="*/ 427958649 h 64"/>
                <a:gd name="T60" fmla="*/ 237085874 w 77"/>
                <a:gd name="T61" fmla="*/ 499284516 h 64"/>
                <a:gd name="T62" fmla="*/ 414900280 w 77"/>
                <a:gd name="T63" fmla="*/ 427958649 h 64"/>
                <a:gd name="T64" fmla="*/ 426754574 w 77"/>
                <a:gd name="T65" fmla="*/ 606275040 h 64"/>
                <a:gd name="T66" fmla="*/ 426754574 w 77"/>
                <a:gd name="T67" fmla="*/ 475508078 h 64"/>
                <a:gd name="T68" fmla="*/ 272648755 w 77"/>
                <a:gd name="T69" fmla="*/ 546837393 h 64"/>
                <a:gd name="T70" fmla="*/ 272648755 w 77"/>
                <a:gd name="T71" fmla="*/ 689489126 h 64"/>
                <a:gd name="T72" fmla="*/ 426754574 w 77"/>
                <a:gd name="T73" fmla="*/ 606275040 h 64"/>
                <a:gd name="T74" fmla="*/ 640135304 w 77"/>
                <a:gd name="T75" fmla="*/ 130763515 h 64"/>
                <a:gd name="T76" fmla="*/ 462320898 w 77"/>
                <a:gd name="T77" fmla="*/ 59437648 h 64"/>
                <a:gd name="T78" fmla="*/ 272648755 w 77"/>
                <a:gd name="T79" fmla="*/ 130763515 h 64"/>
                <a:gd name="T80" fmla="*/ 462320898 w 77"/>
                <a:gd name="T81" fmla="*/ 213977601 h 64"/>
                <a:gd name="T82" fmla="*/ 640135304 w 77"/>
                <a:gd name="T83" fmla="*/ 130763515 h 64"/>
                <a:gd name="T84" fmla="*/ 651989597 w 77"/>
                <a:gd name="T85" fmla="*/ 309079906 h 64"/>
                <a:gd name="T86" fmla="*/ 651989597 w 77"/>
                <a:gd name="T87" fmla="*/ 190204610 h 64"/>
                <a:gd name="T88" fmla="*/ 486029485 w 77"/>
                <a:gd name="T89" fmla="*/ 261530477 h 64"/>
                <a:gd name="T90" fmla="*/ 486029485 w 77"/>
                <a:gd name="T91" fmla="*/ 380409221 h 64"/>
                <a:gd name="T92" fmla="*/ 651989597 w 77"/>
                <a:gd name="T93" fmla="*/ 309079906 h 64"/>
                <a:gd name="T94" fmla="*/ 841658297 w 77"/>
                <a:gd name="T95" fmla="*/ 427958649 h 64"/>
                <a:gd name="T96" fmla="*/ 675698185 w 77"/>
                <a:gd name="T97" fmla="*/ 356632782 h 64"/>
                <a:gd name="T98" fmla="*/ 497883779 w 77"/>
                <a:gd name="T99" fmla="*/ 427958649 h 64"/>
                <a:gd name="T100" fmla="*/ 675698185 w 77"/>
                <a:gd name="T101" fmla="*/ 499284516 h 64"/>
                <a:gd name="T102" fmla="*/ 841658297 w 77"/>
                <a:gd name="T103" fmla="*/ 427958649 h 64"/>
                <a:gd name="T104" fmla="*/ 865366884 w 77"/>
                <a:gd name="T105" fmla="*/ 606275040 h 64"/>
                <a:gd name="T106" fmla="*/ 865366884 w 77"/>
                <a:gd name="T107" fmla="*/ 475508078 h 64"/>
                <a:gd name="T108" fmla="*/ 699406772 w 77"/>
                <a:gd name="T109" fmla="*/ 546837393 h 64"/>
                <a:gd name="T110" fmla="*/ 699406772 w 77"/>
                <a:gd name="T111" fmla="*/ 689489126 h 64"/>
                <a:gd name="T112" fmla="*/ 865366884 w 77"/>
                <a:gd name="T113" fmla="*/ 606275040 h 6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7" h="64">
                  <a:moveTo>
                    <a:pt x="77" y="51"/>
                  </a:moveTo>
                  <a:cubicBezTo>
                    <a:pt x="77" y="53"/>
                    <a:pt x="76" y="55"/>
                    <a:pt x="75" y="5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8" y="64"/>
                    <a:pt x="58" y="64"/>
                    <a:pt x="57" y="64"/>
                  </a:cubicBezTo>
                  <a:cubicBezTo>
                    <a:pt x="56" y="64"/>
                    <a:pt x="55" y="64"/>
                    <a:pt x="55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5"/>
                    <a:pt x="38" y="55"/>
                    <a:pt x="38" y="5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1" y="64"/>
                    <a:pt x="20" y="64"/>
                  </a:cubicBezTo>
                  <a:cubicBezTo>
                    <a:pt x="20" y="64"/>
                    <a:pt x="19" y="64"/>
                    <a:pt x="18" y="6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5"/>
                    <a:pt x="1" y="33"/>
                    <a:pt x="3" y="3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9" y="8"/>
                    <a:pt x="21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8" y="8"/>
                    <a:pt x="59" y="10"/>
                    <a:pt x="59" y="1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3"/>
                    <a:pt x="77" y="35"/>
                    <a:pt x="77" y="37"/>
                  </a:cubicBezTo>
                  <a:lnTo>
                    <a:pt x="77" y="51"/>
                  </a:lnTo>
                  <a:close/>
                  <a:moveTo>
                    <a:pt x="35" y="36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35" y="36"/>
                  </a:lnTo>
                  <a:close/>
                  <a:moveTo>
                    <a:pt x="36" y="5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36" y="51"/>
                  </a:lnTo>
                  <a:close/>
                  <a:moveTo>
                    <a:pt x="54" y="1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54" y="11"/>
                  </a:lnTo>
                  <a:close/>
                  <a:moveTo>
                    <a:pt x="55" y="26"/>
                  </a:moveTo>
                  <a:cubicBezTo>
                    <a:pt x="55" y="16"/>
                    <a:pt x="55" y="16"/>
                    <a:pt x="55" y="16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32"/>
                    <a:pt x="41" y="32"/>
                    <a:pt x="41" y="32"/>
                  </a:cubicBezTo>
                  <a:lnTo>
                    <a:pt x="55" y="26"/>
                  </a:lnTo>
                  <a:close/>
                  <a:moveTo>
                    <a:pt x="71" y="36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71" y="36"/>
                  </a:lnTo>
                  <a:close/>
                  <a:moveTo>
                    <a:pt x="73" y="5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58"/>
                    <a:pt x="59" y="58"/>
                    <a:pt x="59" y="58"/>
                  </a:cubicBezTo>
                  <a:lnTo>
                    <a:pt x="73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id-ID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01ED8AC2-B167-E144-B72E-8ED7D3DEB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98649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F53A998D-D20A-9948-9928-5935E5F04D5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96721" cy="6858000"/>
          </a:xfr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9ECFF388-6D15-4C16-AD08-DAF8DD67621D}"/>
              </a:ext>
            </a:extLst>
          </p:cNvPr>
          <p:cNvGrpSpPr/>
          <p:nvPr/>
        </p:nvGrpSpPr>
        <p:grpSpPr>
          <a:xfrm>
            <a:off x="1174883" y="2105526"/>
            <a:ext cx="2646952" cy="2646948"/>
            <a:chOff x="2686623" y="2027009"/>
            <a:chExt cx="2803983" cy="280398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616F21-29F3-42E0-B4B1-5ACF3CDA9655}"/>
                </a:ext>
              </a:extLst>
            </p:cNvPr>
            <p:cNvSpPr/>
            <p:nvPr/>
          </p:nvSpPr>
          <p:spPr>
            <a:xfrm>
              <a:off x="2686623" y="2027009"/>
              <a:ext cx="2803983" cy="2803981"/>
            </a:xfrm>
            <a:prstGeom prst="ellipse">
              <a:avLst/>
            </a:prstGeom>
            <a:gradFill>
              <a:gsLst>
                <a:gs pos="0">
                  <a:schemeClr val="accent1">
                    <a:alpha val="90000"/>
                  </a:schemeClr>
                </a:gs>
                <a:gs pos="100000">
                  <a:schemeClr val="accent2">
                    <a:alpha val="90000"/>
                  </a:schemeClr>
                </a:gs>
              </a:gsLst>
              <a:lin ang="5400000" scaled="1"/>
            </a:gra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0847C9-7FCC-4025-B89B-BB1ECF24C363}"/>
                </a:ext>
              </a:extLst>
            </p:cNvPr>
            <p:cNvSpPr txBox="1"/>
            <p:nvPr/>
          </p:nvSpPr>
          <p:spPr>
            <a:xfrm>
              <a:off x="2686623" y="3054055"/>
              <a:ext cx="2803983" cy="423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2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C1DF655-5590-483B-A512-0CBEA611AB3A}"/>
              </a:ext>
            </a:extLst>
          </p:cNvPr>
          <p:cNvGrpSpPr/>
          <p:nvPr/>
        </p:nvGrpSpPr>
        <p:grpSpPr>
          <a:xfrm>
            <a:off x="6096000" y="2429221"/>
            <a:ext cx="4996721" cy="2828579"/>
            <a:chOff x="6096000" y="1286221"/>
            <a:chExt cx="4996721" cy="282857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CAD2DDB-2656-4C6E-95DC-DBDD7132B3AD}"/>
                </a:ext>
              </a:extLst>
            </p:cNvPr>
            <p:cNvSpPr/>
            <p:nvPr/>
          </p:nvSpPr>
          <p:spPr>
            <a:xfrm>
              <a:off x="6096000" y="1286221"/>
              <a:ext cx="4996721" cy="2828579"/>
            </a:xfrm>
            <a:prstGeom prst="roundRect">
              <a:avLst>
                <a:gd name="adj" fmla="val 629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algn="ctr" rotWithShape="0">
                <a:schemeClr val="tx1">
                  <a:lumMod val="50000"/>
                  <a:lumOff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E6B7A2-E963-4E1F-BF7E-4DC732ADC498}"/>
                </a:ext>
              </a:extLst>
            </p:cNvPr>
            <p:cNvSpPr/>
            <p:nvPr/>
          </p:nvSpPr>
          <p:spPr>
            <a:xfrm>
              <a:off x="6472677" y="1445131"/>
              <a:ext cx="973846" cy="97384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35FF4-16A3-4765-B9AC-D9430944AA4D}"/>
                </a:ext>
              </a:extLst>
            </p:cNvPr>
            <p:cNvSpPr txBox="1"/>
            <p:nvPr/>
          </p:nvSpPr>
          <p:spPr>
            <a:xfrm>
              <a:off x="7704826" y="1527736"/>
              <a:ext cx="2343183" cy="23698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 Integrated Geospatial Information Framework</a:t>
              </a:r>
              <a:b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Open data</a:t>
              </a:r>
              <a:b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Interoperability</a:t>
              </a:r>
              <a:b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Standards</a:t>
              </a:r>
              <a:b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es-CO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s-CO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Feasible and supporting for territory processes</a:t>
              </a:r>
            </a:p>
          </p:txBody>
        </p:sp>
        <p:sp>
          <p:nvSpPr>
            <p:cNvPr id="37" name="Shape 2627">
              <a:extLst>
                <a:ext uri="{FF2B5EF4-FFF2-40B4-BE49-F238E27FC236}">
                  <a16:creationId xmlns:a16="http://schemas.microsoft.com/office/drawing/2014/main" id="{49EA26CF-0127-4911-A4FD-2536A7F6E811}"/>
                </a:ext>
              </a:extLst>
            </p:cNvPr>
            <p:cNvSpPr/>
            <p:nvPr/>
          </p:nvSpPr>
          <p:spPr>
            <a:xfrm>
              <a:off x="6736319" y="1708790"/>
              <a:ext cx="446562" cy="446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Gill San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7697A-4823-4680-AE2F-F1BFB2C15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4</a:t>
            </a:fld>
            <a:endParaRPr lang="en-US"/>
          </a:p>
        </p:txBody>
      </p:sp>
      <p:pic>
        <p:nvPicPr>
          <p:cNvPr id="31" name="Picture 6" descr="UN-GGIM Integrated Geospatial Information Framework">
            <a:extLst>
              <a:ext uri="{FF2B5EF4-FFF2-40B4-BE49-F238E27FC236}">
                <a16:creationId xmlns:a16="http://schemas.microsoft.com/office/drawing/2014/main" id="{2284D30B-C3F4-DA4E-9EFF-EA70AE4A9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231" y="2858321"/>
            <a:ext cx="2115142" cy="122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265;p49">
            <a:extLst>
              <a:ext uri="{FF2B5EF4-FFF2-40B4-BE49-F238E27FC236}">
                <a16:creationId xmlns:a16="http://schemas.microsoft.com/office/drawing/2014/main" id="{5B47C1A2-E6AF-6B4F-9CC5-E116FE7FCE6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474" y="5885708"/>
            <a:ext cx="1379638" cy="64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2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4CBEC27B-FCD6-4042-99B6-872F978CD1E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8599" y="0"/>
            <a:ext cx="6317875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472F94-3AE8-4AB8-8E67-48CD41091C88}"/>
              </a:ext>
            </a:extLst>
          </p:cNvPr>
          <p:cNvSpPr/>
          <p:nvPr/>
        </p:nvSpPr>
        <p:spPr>
          <a:xfrm rot="17100000">
            <a:off x="5641481" y="3373630"/>
            <a:ext cx="1653989" cy="110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89B01-0958-4569-9C30-F4D3345BD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6DF47B-3BED-4C75-ACAB-4344E1B376FE}" type="slidenum">
              <a:rPr lang="en-US" smtClean="0"/>
              <a:t>5</a:t>
            </a:fld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11BF9C2-28A4-0343-8463-9FF5CDB42150}"/>
              </a:ext>
            </a:extLst>
          </p:cNvPr>
          <p:cNvSpPr/>
          <p:nvPr/>
        </p:nvSpPr>
        <p:spPr>
          <a:xfrm>
            <a:off x="1234922" y="1616931"/>
            <a:ext cx="467750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INFORMATION INTEGRATION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the regional level remains as a major challenge.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TO ARTICULATE ALL THE INITIATIVES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already consolidated and capitalize on these advances for the benefit of the entire country.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A STRONG COMMITMENT IS NEEDED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all sectors producing geographic information.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INTEROPERABILITY </a:t>
            </a:r>
            <a:r>
              <a:rPr lang="en-US" sz="1400" b="1" dirty="0">
                <a:solidFill>
                  <a:srgbClr val="FF0000"/>
                </a:solidFill>
              </a:rPr>
              <a:t>PRIMARILY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Multipurpose Cadastre.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THE MAIN OBJECTIVE IS TO ACHIEVE COMMON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languages ​​to make possible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inteoperability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most optimal way.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solidFill>
                  <a:schemeClr val="accent1"/>
                </a:solidFill>
              </a:rPr>
              <a:t>INTEGRATION AT ALL LEVELS: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Strategic, technical and operational.</a:t>
            </a:r>
            <a:endParaRPr lang="es-CO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Google Shape;265;p49">
            <a:extLst>
              <a:ext uri="{FF2B5EF4-FFF2-40B4-BE49-F238E27FC236}">
                <a16:creationId xmlns:a16="http://schemas.microsoft.com/office/drawing/2014/main" id="{1864DD57-2853-744E-BE1F-9BE45BE209D5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474" y="5885708"/>
            <a:ext cx="1379638" cy="649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98397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744C2D-2180-4E2B-9BEF-43F6E96FF930}"/>
              </a:ext>
            </a:extLst>
          </p:cNvPr>
          <p:cNvSpPr/>
          <p:nvPr/>
        </p:nvSpPr>
        <p:spPr>
          <a:xfrm>
            <a:off x="4253345" y="0"/>
            <a:ext cx="7938655" cy="6858000"/>
          </a:xfrm>
          <a:custGeom>
            <a:avLst/>
            <a:gdLst>
              <a:gd name="connsiteX0" fmla="*/ 1676955 w 7938655"/>
              <a:gd name="connsiteY0" fmla="*/ 1368081 h 6858000"/>
              <a:gd name="connsiteX1" fmla="*/ 781797 w 7938655"/>
              <a:gd name="connsiteY1" fmla="*/ 1543648 h 6858000"/>
              <a:gd name="connsiteX2" fmla="*/ 145708 w 7938655"/>
              <a:gd name="connsiteY2" fmla="*/ 2035849 h 6858000"/>
              <a:gd name="connsiteX3" fmla="*/ 669562 w 7938655"/>
              <a:gd name="connsiteY3" fmla="*/ 2438806 h 6858000"/>
              <a:gd name="connsiteX4" fmla="*/ 1613623 w 7938655"/>
              <a:gd name="connsiteY4" fmla="*/ 2018574 h 6858000"/>
              <a:gd name="connsiteX5" fmla="*/ 2172001 w 7938655"/>
              <a:gd name="connsiteY5" fmla="*/ 2168229 h 6858000"/>
              <a:gd name="connsiteX6" fmla="*/ 2361972 w 7938655"/>
              <a:gd name="connsiteY6" fmla="*/ 2599968 h 6858000"/>
              <a:gd name="connsiteX7" fmla="*/ 2266986 w 7938655"/>
              <a:gd name="connsiteY7" fmla="*/ 2982780 h 6858000"/>
              <a:gd name="connsiteX8" fmla="*/ 1901449 w 7938655"/>
              <a:gd name="connsiteY8" fmla="*/ 3434665 h 6858000"/>
              <a:gd name="connsiteX9" fmla="*/ 301129 w 7938655"/>
              <a:gd name="connsiteY9" fmla="*/ 4954404 h 6858000"/>
              <a:gd name="connsiteX10" fmla="*/ 301129 w 7938655"/>
              <a:gd name="connsiteY10" fmla="*/ 5455217 h 6858000"/>
              <a:gd name="connsiteX11" fmla="*/ 3271508 w 7938655"/>
              <a:gd name="connsiteY11" fmla="*/ 5455217 h 6858000"/>
              <a:gd name="connsiteX12" fmla="*/ 3271508 w 7938655"/>
              <a:gd name="connsiteY12" fmla="*/ 4821999 h 6858000"/>
              <a:gd name="connsiteX13" fmla="*/ 1371854 w 7938655"/>
              <a:gd name="connsiteY13" fmla="*/ 4821999 h 6858000"/>
              <a:gd name="connsiteX14" fmla="*/ 2448320 w 7938655"/>
              <a:gd name="connsiteY14" fmla="*/ 3797332 h 6858000"/>
              <a:gd name="connsiteX15" fmla="*/ 2977915 w 7938655"/>
              <a:gd name="connsiteY15" fmla="*/ 3141097 h 6858000"/>
              <a:gd name="connsiteX16" fmla="*/ 3116062 w 7938655"/>
              <a:gd name="connsiteY16" fmla="*/ 2525154 h 6858000"/>
              <a:gd name="connsiteX17" fmla="*/ 2724638 w 7938655"/>
              <a:gd name="connsiteY17" fmla="*/ 1678924 h 6858000"/>
              <a:gd name="connsiteX18" fmla="*/ 1676955 w 7938655"/>
              <a:gd name="connsiteY18" fmla="*/ 1368081 h 6858000"/>
              <a:gd name="connsiteX19" fmla="*/ 0 w 7938655"/>
              <a:gd name="connsiteY19" fmla="*/ 0 h 6858000"/>
              <a:gd name="connsiteX20" fmla="*/ 7938655 w 7938655"/>
              <a:gd name="connsiteY20" fmla="*/ 0 h 6858000"/>
              <a:gd name="connsiteX21" fmla="*/ 7938655 w 7938655"/>
              <a:gd name="connsiteY21" fmla="*/ 6858000 h 6858000"/>
              <a:gd name="connsiteX22" fmla="*/ 0 w 7938655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938655" h="6858000">
                <a:moveTo>
                  <a:pt x="1676955" y="1368081"/>
                </a:moveTo>
                <a:cubicBezTo>
                  <a:pt x="1346899" y="1368081"/>
                  <a:pt x="1048521" y="1426603"/>
                  <a:pt x="781797" y="1543648"/>
                </a:cubicBezTo>
                <a:cubicBezTo>
                  <a:pt x="515098" y="1660717"/>
                  <a:pt x="303043" y="1824776"/>
                  <a:pt x="145708" y="2035849"/>
                </a:cubicBezTo>
                <a:lnTo>
                  <a:pt x="669562" y="2438806"/>
                </a:lnTo>
                <a:cubicBezTo>
                  <a:pt x="888290" y="2158635"/>
                  <a:pt x="1202986" y="2018574"/>
                  <a:pt x="1613623" y="2018574"/>
                </a:cubicBezTo>
                <a:cubicBezTo>
                  <a:pt x="1859245" y="2018574"/>
                  <a:pt x="2045363" y="2068459"/>
                  <a:pt x="2172001" y="2168229"/>
                </a:cubicBezTo>
                <a:cubicBezTo>
                  <a:pt x="2298640" y="2268024"/>
                  <a:pt x="2361972" y="2411937"/>
                  <a:pt x="2361972" y="2599968"/>
                </a:cubicBezTo>
                <a:cubicBezTo>
                  <a:pt x="2361972" y="2726632"/>
                  <a:pt x="2330318" y="2854228"/>
                  <a:pt x="2266986" y="2982780"/>
                </a:cubicBezTo>
                <a:cubicBezTo>
                  <a:pt x="2203680" y="3111358"/>
                  <a:pt x="2081826" y="3261969"/>
                  <a:pt x="1901449" y="3434665"/>
                </a:cubicBezTo>
                <a:lnTo>
                  <a:pt x="301129" y="4954404"/>
                </a:lnTo>
                <a:lnTo>
                  <a:pt x="301129" y="5455217"/>
                </a:lnTo>
                <a:lnTo>
                  <a:pt x="3271508" y="5455217"/>
                </a:lnTo>
                <a:lnTo>
                  <a:pt x="3271508" y="4821999"/>
                </a:lnTo>
                <a:lnTo>
                  <a:pt x="1371854" y="4821999"/>
                </a:lnTo>
                <a:lnTo>
                  <a:pt x="2448320" y="3797332"/>
                </a:lnTo>
                <a:cubicBezTo>
                  <a:pt x="2709277" y="3551735"/>
                  <a:pt x="2885801" y="3332982"/>
                  <a:pt x="2977915" y="3141097"/>
                </a:cubicBezTo>
                <a:cubicBezTo>
                  <a:pt x="3070030" y="2949213"/>
                  <a:pt x="3116062" y="2743882"/>
                  <a:pt x="3116062" y="2525154"/>
                </a:cubicBezTo>
                <a:cubicBezTo>
                  <a:pt x="3116062" y="2168229"/>
                  <a:pt x="2985596" y="1886169"/>
                  <a:pt x="2724638" y="1678924"/>
                </a:cubicBezTo>
                <a:cubicBezTo>
                  <a:pt x="2463680" y="1471704"/>
                  <a:pt x="2114436" y="1368081"/>
                  <a:pt x="1676955" y="1368081"/>
                </a:cubicBezTo>
                <a:close/>
                <a:moveTo>
                  <a:pt x="0" y="0"/>
                </a:moveTo>
                <a:lnTo>
                  <a:pt x="7938655" y="0"/>
                </a:lnTo>
                <a:lnTo>
                  <a:pt x="793865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566DB-7973-4140-9EBE-DA50D65D1FDF}"/>
              </a:ext>
            </a:extLst>
          </p:cNvPr>
          <p:cNvSpPr txBox="1"/>
          <p:nvPr/>
        </p:nvSpPr>
        <p:spPr>
          <a:xfrm>
            <a:off x="9163470" y="3717313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">
                <a:latin typeface="+mj-lt"/>
              </a:rPr>
              <a:t>Feature 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D293-3BF5-47B3-B437-70AF4687C1D4}"/>
              </a:ext>
            </a:extLst>
          </p:cNvPr>
          <p:cNvSpPr txBox="1"/>
          <p:nvPr/>
        </p:nvSpPr>
        <p:spPr>
          <a:xfrm>
            <a:off x="9163470" y="3985471"/>
            <a:ext cx="2433348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amet, </a:t>
            </a:r>
          </a:p>
          <a:p>
            <a:pPr>
              <a:lnSpc>
                <a:spcPct val="140000"/>
              </a:lnSpc>
            </a:pPr>
            <a:r>
              <a:rPr lang="en-US" sz="1200">
                <a:solidFill>
                  <a:schemeClr val="tx2"/>
                </a:solidFill>
              </a:rPr>
              <a:t>Adipiscing Pellentesque ut</a:t>
            </a:r>
          </a:p>
        </p:txBody>
      </p:sp>
      <p:sp>
        <p:nvSpPr>
          <p:cNvPr id="22" name="Shape 2406">
            <a:extLst>
              <a:ext uri="{FF2B5EF4-FFF2-40B4-BE49-F238E27FC236}">
                <a16:creationId xmlns:a16="http://schemas.microsoft.com/office/drawing/2014/main" id="{B9AAE8CD-19F3-4120-8149-C09B0029772A}"/>
              </a:ext>
            </a:extLst>
          </p:cNvPr>
          <p:cNvSpPr/>
          <p:nvPr/>
        </p:nvSpPr>
        <p:spPr>
          <a:xfrm>
            <a:off x="8301015" y="3811312"/>
            <a:ext cx="489147" cy="48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999B0C-1A9B-44D3-831B-BE02B387DCB7}"/>
              </a:ext>
            </a:extLst>
          </p:cNvPr>
          <p:cNvSpPr txBox="1"/>
          <p:nvPr/>
        </p:nvSpPr>
        <p:spPr>
          <a:xfrm>
            <a:off x="9163470" y="4872108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pc="30">
                <a:latin typeface="+mj-lt"/>
              </a:rPr>
              <a:t>Feature 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DD9BCE-C6A0-45C3-AC0D-21BE4D36009B}"/>
              </a:ext>
            </a:extLst>
          </p:cNvPr>
          <p:cNvSpPr txBox="1"/>
          <p:nvPr/>
        </p:nvSpPr>
        <p:spPr>
          <a:xfrm>
            <a:off x="9163470" y="5140266"/>
            <a:ext cx="2433348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solidFill>
                  <a:schemeClr val="tx2"/>
                </a:solidFill>
              </a:rPr>
              <a:t>Lorem ipsum dolor sit amet, </a:t>
            </a:r>
          </a:p>
        </p:txBody>
      </p:sp>
      <p:sp>
        <p:nvSpPr>
          <p:cNvPr id="26" name="Shape 2627">
            <a:extLst>
              <a:ext uri="{FF2B5EF4-FFF2-40B4-BE49-F238E27FC236}">
                <a16:creationId xmlns:a16="http://schemas.microsoft.com/office/drawing/2014/main" id="{603F7B3F-1F09-4CE1-8297-7C586DFE1AE6}"/>
              </a:ext>
            </a:extLst>
          </p:cNvPr>
          <p:cNvSpPr/>
          <p:nvPr/>
        </p:nvSpPr>
        <p:spPr>
          <a:xfrm>
            <a:off x="8301015" y="4966107"/>
            <a:ext cx="489147" cy="48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C7B7D6-8136-4BC6-AB7E-A909E9145020}"/>
              </a:ext>
            </a:extLst>
          </p:cNvPr>
          <p:cNvSpPr txBox="1"/>
          <p:nvPr/>
        </p:nvSpPr>
        <p:spPr>
          <a:xfrm>
            <a:off x="8222672" y="2653441"/>
            <a:ext cx="3374146" cy="4921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40000"/>
              </a:lnSpc>
              <a:defRPr/>
            </a:pPr>
            <a:r>
              <a:rPr lang="en-US" sz="1200">
                <a:solidFill>
                  <a:schemeClr val="tx2"/>
                </a:solidFill>
              </a:rPr>
              <a:t>Lorem ipsum dolor sit amet, consectetur adipiscing elitEtiam lobortis libero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CE9A67-8E4C-4A5F-BF63-66F31C72BB09}"/>
              </a:ext>
            </a:extLst>
          </p:cNvPr>
          <p:cNvSpPr txBox="1"/>
          <p:nvPr/>
        </p:nvSpPr>
        <p:spPr>
          <a:xfrm>
            <a:off x="8147095" y="1406724"/>
            <a:ext cx="33940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30">
                <a:latin typeface="+mj-lt"/>
              </a:rPr>
              <a:t>We Are The Best Solution</a:t>
            </a:r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98C3DAD7-4C4A-1846-B20E-82B08C5F9C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7CE6DD2-87F4-A049-8F45-3561FE12DC25}"/>
              </a:ext>
            </a:extLst>
          </p:cNvPr>
          <p:cNvSpPr txBox="1"/>
          <p:nvPr/>
        </p:nvSpPr>
        <p:spPr>
          <a:xfrm>
            <a:off x="2985654" y="1985892"/>
            <a:ext cx="6220691" cy="2981596"/>
          </a:xfrm>
          <a:prstGeom prst="rect">
            <a:avLst/>
          </a:prstGeom>
          <a:solidFill>
            <a:schemeClr val="accent6">
              <a:lumMod val="50000"/>
              <a:alpha val="86000"/>
            </a:schemeClr>
          </a:solidFill>
          <a:ln w="28575">
            <a:solidFill>
              <a:schemeClr val="bg1"/>
            </a:solidFill>
          </a:ln>
        </p:spPr>
        <p:txBody>
          <a:bodyPr wrap="square" lIns="216000" tIns="216000" rIns="216000" bIns="21600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The key point is to reach agreements on how we exchange the information we produce. NSI are the stage to do it and to a joint evolution</a:t>
            </a:r>
          </a:p>
          <a:p>
            <a:pPr algn="ctr">
              <a:lnSpc>
                <a:spcPct val="150000"/>
              </a:lnSpc>
            </a:pPr>
            <a:endParaRPr lang="es-CO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Through the openness of information, entities and the government supports decision processes and rights of the citizens</a:t>
            </a:r>
          </a:p>
          <a:p>
            <a:pPr algn="ctr">
              <a:lnSpc>
                <a:spcPct val="150000"/>
              </a:lnSpc>
            </a:pPr>
            <a:endParaRPr lang="es-CO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AE" sz="1400" dirty="0">
                <a:solidFill>
                  <a:schemeClr val="bg1"/>
                </a:solidFill>
              </a:rPr>
              <a:t> Investment in geographic information translates into better territorial decisions and sustainable development</a:t>
            </a:r>
          </a:p>
        </p:txBody>
      </p:sp>
    </p:spTree>
    <p:extLst>
      <p:ext uri="{BB962C8B-B14F-4D97-AF65-F5344CB8AC3E}">
        <p14:creationId xmlns:p14="http://schemas.microsoft.com/office/powerpoint/2010/main" val="62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2">
            <a:extLst>
              <a:ext uri="{FF2B5EF4-FFF2-40B4-BE49-F238E27FC236}">
                <a16:creationId xmlns:a16="http://schemas.microsoft.com/office/drawing/2014/main" id="{1E69C314-D374-3D49-B2F3-8A689549C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0"/>
            <a:ext cx="9753596" cy="68580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4FC36EAE-60AC-A646-B8F3-352E34E7A37D}"/>
              </a:ext>
            </a:extLst>
          </p:cNvPr>
          <p:cNvSpPr/>
          <p:nvPr/>
        </p:nvSpPr>
        <p:spPr>
          <a:xfrm rot="10800000">
            <a:off x="-5" y="-10"/>
            <a:ext cx="6894290" cy="4956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93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79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48000">
                <a:srgbClr val="FFFFFF">
                  <a:alpha val="50000"/>
                </a:srgbClr>
              </a:gs>
              <a:gs pos="82000">
                <a:srgbClr val="FFFFFF">
                  <a:alpha val="0"/>
                </a:srgbClr>
              </a:gs>
            </a:gsLst>
            <a:lin ang="16200000" scaled="0"/>
          </a:gradFill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1934551-F86A-470D-8971-4E78209F4012}"/>
              </a:ext>
            </a:extLst>
          </p:cNvPr>
          <p:cNvSpPr txBox="1">
            <a:spLocks/>
          </p:cNvSpPr>
          <p:nvPr/>
        </p:nvSpPr>
        <p:spPr>
          <a:xfrm>
            <a:off x="4220458" y="1820306"/>
            <a:ext cx="1828807" cy="53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latin typeface="+mn-lt"/>
                <a:ea typeface="Source Sans Pro Black" panose="020B0803030403020204" pitchFamily="34" charset="0"/>
                <a:cs typeface="Times New Roman" panose="02020603050405020304" pitchFamily="18" charset="0"/>
              </a:rPr>
              <a:t>@OlgaLLopezM</a:t>
            </a:r>
          </a:p>
        </p:txBody>
      </p:sp>
      <p:pic>
        <p:nvPicPr>
          <p:cNvPr id="9" name="Google Shape;265;p49">
            <a:extLst>
              <a:ext uri="{FF2B5EF4-FFF2-40B4-BE49-F238E27FC236}">
                <a16:creationId xmlns:a16="http://schemas.microsoft.com/office/drawing/2014/main" id="{8ADDC72D-2166-4666-98B1-00011EFE2783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942" y="1759959"/>
            <a:ext cx="1388717" cy="654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16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e PPT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538</Words>
  <Application>Microsoft Office PowerPoint</Application>
  <PresentationFormat>Panorámica</PresentationFormat>
  <Paragraphs>57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Helvetica Light</vt:lpstr>
      <vt:lpstr>Montserrat</vt:lpstr>
      <vt:lpstr>Wingdings</vt:lpstr>
      <vt:lpstr>Base PPT</vt:lpstr>
      <vt:lpstr>Presentación de PowerPoint</vt:lpstr>
      <vt:lpstr>Infraestructura Colombiana de Datos Espaciales (ICDE)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LDDX</dc:creator>
  <cp:lastModifiedBy>Diana Galindo</cp:lastModifiedBy>
  <cp:revision>250</cp:revision>
  <dcterms:created xsi:type="dcterms:W3CDTF">2018-08-19T17:09:14Z</dcterms:created>
  <dcterms:modified xsi:type="dcterms:W3CDTF">2021-05-04T23:02:17Z</dcterms:modified>
</cp:coreProperties>
</file>